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256" r:id="rId5"/>
    <p:sldId id="319"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320" r:id="rId24"/>
    <p:sldId id="321" r:id="rId25"/>
    <p:sldId id="268" r:id="rId26"/>
    <p:sldId id="322" r:id="rId27"/>
    <p:sldId id="273" r:id="rId28"/>
    <p:sldId id="323" r:id="rId29"/>
    <p:sldId id="306"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4BFCAF-80DC-4CDD-A090-79605C1151B5}" v="1" dt="2026-09-14T11:31:39.9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0" autoAdjust="0"/>
    <p:restoredTop sz="94660"/>
  </p:normalViewPr>
  <p:slideViewPr>
    <p:cSldViewPr snapToGrid="0">
      <p:cViewPr varScale="1">
        <p:scale>
          <a:sx n="59" d="100"/>
          <a:sy n="59" d="100"/>
        </p:scale>
        <p:origin x="96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dime Cetin" userId="20d33283-16c9-40d7-af70-7e8c180862bb" providerId="ADAL" clId="{78828223-A8CD-48DE-8FFB-4C07C5466C45}"/>
    <pc:docChg chg="modSld sldOrd">
      <pc:chgData name="Fadime Cetin" userId="20d33283-16c9-40d7-af70-7e8c180862bb" providerId="ADAL" clId="{78828223-A8CD-48DE-8FFB-4C07C5466C45}" dt="2026-09-05T19:58:28.669" v="0"/>
      <pc:docMkLst>
        <pc:docMk/>
      </pc:docMkLst>
      <pc:sldChg chg="ord">
        <pc:chgData name="Fadime Cetin" userId="20d33283-16c9-40d7-af70-7e8c180862bb" providerId="ADAL" clId="{78828223-A8CD-48DE-8FFB-4C07C5466C45}" dt="2026-09-05T19:58:28.669" v="0"/>
        <pc:sldMkLst>
          <pc:docMk/>
          <pc:sldMk cId="1836383293" sldId="268"/>
        </pc:sldMkLst>
      </pc:sldChg>
    </pc:docChg>
  </pc:docChgLst>
  <pc:docChgLst>
    <pc:chgData name="Ashan Venn" userId="28bcbfca-2aab-4938-b5a0-6d07d28c46a8" providerId="ADAL" clId="{73EA1668-309C-4120-B0BA-1D6261B155A9}"/>
    <pc:docChg chg="custSel modSld">
      <pc:chgData name="Ashan Venn" userId="28bcbfca-2aab-4938-b5a0-6d07d28c46a8" providerId="ADAL" clId="{73EA1668-309C-4120-B0BA-1D6261B155A9}" dt="2026-09-14T11:31:39.920" v="1" actId="478"/>
      <pc:docMkLst>
        <pc:docMk/>
      </pc:docMkLst>
      <pc:sldChg chg="delSp mod">
        <pc:chgData name="Ashan Venn" userId="28bcbfca-2aab-4938-b5a0-6d07d28c46a8" providerId="ADAL" clId="{73EA1668-309C-4120-B0BA-1D6261B155A9}" dt="2026-09-14T11:31:39.920" v="1" actId="478"/>
        <pc:sldMkLst>
          <pc:docMk/>
          <pc:sldMk cId="3360023838" sldId="319"/>
        </pc:sldMkLst>
        <pc:picChg chg="del">
          <ac:chgData name="Ashan Venn" userId="28bcbfca-2aab-4938-b5a0-6d07d28c46a8" providerId="ADAL" clId="{73EA1668-309C-4120-B0BA-1D6261B155A9}" dt="2026-09-14T11:31:39.025" v="0" actId="478"/>
          <ac:picMkLst>
            <pc:docMk/>
            <pc:sldMk cId="3360023838" sldId="319"/>
            <ac:picMk id="6" creationId="{167A99EF-2C89-AE26-1211-66B548A6802A}"/>
          </ac:picMkLst>
        </pc:picChg>
        <pc:picChg chg="del">
          <ac:chgData name="Ashan Venn" userId="28bcbfca-2aab-4938-b5a0-6d07d28c46a8" providerId="ADAL" clId="{73EA1668-309C-4120-B0BA-1D6261B155A9}" dt="2026-09-14T11:31:39.920" v="1" actId="478"/>
          <ac:picMkLst>
            <pc:docMk/>
            <pc:sldMk cId="3360023838" sldId="319"/>
            <ac:picMk id="1026" creationId="{681BBC42-F76A-2CE0-333C-2114E114FFF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24.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1</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2026</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a:solidFill>
                  <a:schemeClr val="bg1"/>
                </a:solidFill>
              </a:rPr>
              <a:t>Meet the team</a:t>
            </a:r>
            <a:endParaRPr lang="en-GB" sz="5400" b="1">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688356" y="4362614"/>
            <a:ext cx="3594966" cy="1938992"/>
          </a:xfrm>
          <a:prstGeom prst="rect">
            <a:avLst/>
          </a:prstGeom>
          <a:noFill/>
          <a:ln>
            <a:solidFill>
              <a:srgbClr val="98178D"/>
            </a:solidFill>
          </a:ln>
        </p:spPr>
        <p:txBody>
          <a:bodyPr wrap="square" rtlCol="0">
            <a:spAutoFit/>
          </a:bodyPr>
          <a:lstStyle/>
          <a:p>
            <a:r>
              <a:rPr lang="en-GB" sz="2400" u="sng" dirty="0"/>
              <a:t>Teacher</a:t>
            </a:r>
          </a:p>
          <a:p>
            <a:pPr marL="342900" indent="-342900">
              <a:buFont typeface="Arial" panose="020B0604020202020204" pitchFamily="34" charset="0"/>
              <a:buChar char="•"/>
            </a:pPr>
            <a:r>
              <a:rPr lang="en-GB" sz="2400" dirty="0"/>
              <a:t>Mrs Salik</a:t>
            </a:r>
          </a:p>
          <a:p>
            <a:pPr marL="342900" indent="-342900">
              <a:buFont typeface="Arial" panose="020B0604020202020204" pitchFamily="34" charset="0"/>
              <a:buChar char="•"/>
            </a:pPr>
            <a:r>
              <a:rPr lang="en-GB" sz="2400" dirty="0"/>
              <a:t>KS1 Teaching and Learning Lead and Science Lead.</a:t>
            </a:r>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751027" y="4962779"/>
            <a:ext cx="3594966" cy="1569660"/>
          </a:xfrm>
          <a:prstGeom prst="rect">
            <a:avLst/>
          </a:prstGeom>
          <a:noFill/>
          <a:ln>
            <a:solidFill>
              <a:srgbClr val="98178D"/>
            </a:solidFill>
          </a:ln>
        </p:spPr>
        <p:txBody>
          <a:bodyPr wrap="square" rtlCol="0">
            <a:spAutoFit/>
          </a:bodyPr>
          <a:lstStyle/>
          <a:p>
            <a:r>
              <a:rPr lang="en-GB" sz="2400" u="sng" dirty="0"/>
              <a:t>TA</a:t>
            </a:r>
          </a:p>
          <a:p>
            <a:pPr marL="285750" indent="-285750">
              <a:buFont typeface="Arial" panose="020B0604020202020204" pitchFamily="34" charset="0"/>
              <a:buChar char="•"/>
            </a:pPr>
            <a:r>
              <a:rPr lang="en-GB" sz="2400" dirty="0"/>
              <a:t>Mrs Basaran</a:t>
            </a:r>
          </a:p>
          <a:p>
            <a:pPr marL="285750" indent="-285750">
              <a:buFont typeface="Arial" panose="020B0604020202020204" pitchFamily="34" charset="0"/>
              <a:buChar char="•"/>
            </a:pPr>
            <a:r>
              <a:rPr lang="en-GB" sz="2400" dirty="0"/>
              <a:t>Supporting Year 1 and LASS</a:t>
            </a:r>
          </a:p>
        </p:txBody>
      </p:sp>
    </p:spTree>
    <p:extLst>
      <p:ext uri="{BB962C8B-B14F-4D97-AF65-F5344CB8AC3E}">
        <p14:creationId xmlns:p14="http://schemas.microsoft.com/office/powerpoint/2010/main" val="3360023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048769"/>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8762101" y="2171324"/>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8792578" y="3808185"/>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Learning </a:t>
            </a:r>
            <a:r>
              <a:rPr lang="en-US" sz="4900" b="1" dirty="0" err="1">
                <a:solidFill>
                  <a:schemeClr val="bg1"/>
                </a:solidFill>
              </a:rPr>
              <a:t>Behaviours</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574871" y="1300462"/>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368399" y="1370339"/>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921938" y="142357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8A83AB69-AD9A-E2F3-0EBF-BEC10C45A6E6}"/>
              </a:ext>
            </a:extLst>
          </p:cNvPr>
          <p:cNvPicPr>
            <a:picLocks noChangeAspect="1"/>
          </p:cNvPicPr>
          <p:nvPr/>
        </p:nvPicPr>
        <p:blipFill>
          <a:blip r:embed="rId3"/>
          <a:stretch>
            <a:fillRect/>
          </a:stretch>
        </p:blipFill>
        <p:spPr>
          <a:xfrm>
            <a:off x="-3048" y="1202069"/>
            <a:ext cx="7088123" cy="571445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4"/>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5"/>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6"/>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7"/>
          <a:stretch>
            <a:fillRect/>
          </a:stretch>
        </p:blipFill>
        <p:spPr>
          <a:xfrm>
            <a:off x="7639412" y="1260595"/>
            <a:ext cx="4206605" cy="2651990"/>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2"/>
          <a:stretch>
            <a:fillRect/>
          </a:stretch>
        </p:blipFill>
        <p:spPr>
          <a:xfrm>
            <a:off x="10525561" y="3827073"/>
            <a:ext cx="1666439" cy="613317"/>
          </a:xfrm>
          <a:prstGeom prst="rect">
            <a:avLst/>
          </a:prstGeom>
        </p:spPr>
      </p:pic>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7"/>
            <a:ext cx="11468187" cy="5147913"/>
          </a:xfrm>
        </p:spPr>
        <p:txBody>
          <a:bodyPr>
            <a:normAutofit fontScale="92500" lnSpcReduction="2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r>
              <a:rPr lang="en-GB" dirty="0">
                <a:latin typeface="Calibri" panose="020F0502020204030204" pitchFamily="34" charset="0"/>
                <a:ea typeface="Times New Roman" panose="02020603050405020304" pitchFamily="18" charset="0"/>
                <a:cs typeface="Times New Roman" panose="02020603050405020304" pitchFamily="18" charset="0"/>
              </a:rPr>
              <a:t>There will also be a new attendance raffle. Children will earn a raffle ticket or every week they </a:t>
            </a:r>
            <a:r>
              <a:rPr lang="en-GB" b="1" dirty="0"/>
              <a:t>Attend school every day and on time. </a:t>
            </a:r>
            <a:r>
              <a:rPr lang="en-GB" dirty="0"/>
              <a:t>At the end of a term, tickets will be drawn out during a special assembly and prizes won! The more raffle tickets your child has, the more likely they are to win!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shorts, skirt or pinafore</a:t>
            </a:r>
          </a:p>
          <a:p>
            <a:r>
              <a:rPr lang="en-US" sz="1800" dirty="0"/>
              <a:t>Dark grey tailored knee length shorts in the summer (optional)</a:t>
            </a:r>
          </a:p>
          <a:p>
            <a:r>
              <a:rPr lang="en-GB" sz="1800" dirty="0"/>
              <a:t>Red and White Gingham dress for Summer </a:t>
            </a:r>
            <a:r>
              <a:rPr lang="en-US" sz="1800" dirty="0"/>
              <a:t>(optional)</a:t>
            </a:r>
          </a:p>
          <a:p>
            <a:r>
              <a:rPr lang="en-US" sz="1800" dirty="0"/>
              <a:t>White shirt </a:t>
            </a:r>
            <a:r>
              <a:rPr lang="en-US" sz="1800" b="1" dirty="0">
                <a:highlight>
                  <a:srgbClr val="FFFF00"/>
                </a:highlight>
              </a:rPr>
              <a:t>(not polo shirt)</a:t>
            </a:r>
          </a:p>
          <a:p>
            <a:r>
              <a:rPr lang="en-US" sz="1800" dirty="0"/>
              <a:t>Grey jumper with the academy logo </a:t>
            </a:r>
          </a:p>
          <a:p>
            <a:r>
              <a:rPr lang="en-US" sz="1800" dirty="0"/>
              <a:t>Grey cardigans with the academy logo</a:t>
            </a:r>
          </a:p>
          <a:p>
            <a:r>
              <a:rPr lang="en-US" sz="1800" dirty="0"/>
              <a:t>Socks and tights need to be plain black, grey or white</a:t>
            </a:r>
          </a:p>
          <a:p>
            <a:r>
              <a:rPr lang="en-GB" sz="1800" dirty="0"/>
              <a:t>School tie (elastic for KS1 and Reception, full tie for KS2) </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 we will contact parents.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273629"/>
            <a:ext cx="10989216" cy="5214257"/>
          </a:xfrm>
        </p:spPr>
        <p:txBody>
          <a:bodyPr>
            <a:normAutofit lnSpcReduction="10000"/>
          </a:bodyPr>
          <a:lstStyle/>
          <a:p>
            <a:r>
              <a:rPr lang="en-GB" dirty="0"/>
              <a:t>White T-shirt (no logo)</a:t>
            </a:r>
          </a:p>
          <a:p>
            <a:r>
              <a:rPr lang="en-GB" dirty="0"/>
              <a:t>Black Enfield Height PE jumper.</a:t>
            </a:r>
            <a:endParaRPr lang="en-US" dirty="0"/>
          </a:p>
          <a:p>
            <a:r>
              <a:rPr lang="en-US" dirty="0"/>
              <a:t>Plain black shorts or black jogging bottoms</a:t>
            </a:r>
          </a:p>
          <a:p>
            <a:r>
              <a:rPr lang="en-US" dirty="0"/>
              <a:t>Black trainers (outdoor) indoor PE will require bare foot for dance and gymnastics. </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1446416"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a:t>
            </a:r>
            <a:r>
              <a:rPr lang="en-GB" dirty="0">
                <a:highlight>
                  <a:srgbClr val="FFFF00"/>
                </a:highlight>
              </a:rPr>
              <a:t>Uniform4Kids</a:t>
            </a:r>
            <a:endParaRPr lang="en-US" dirty="0"/>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75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logins will be given out.</a:t>
            </a:r>
            <a:endParaRPr lang="en-GB" sz="3600" dirty="0">
              <a:highlight>
                <a:srgbClr val="FFFF00"/>
              </a:highlight>
            </a:endParaRP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a:t>
            </a:r>
            <a:r>
              <a:rPr lang="en-GB" sz="3600" dirty="0">
                <a:highlight>
                  <a:srgbClr val="FFFF00"/>
                </a:highlight>
              </a:rPr>
              <a:t>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700657" y="2003697"/>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b="1" dirty="0"/>
              <a:t>KS1</a:t>
            </a:r>
            <a:r>
              <a:rPr lang="en-GB" sz="2000" dirty="0"/>
              <a:t> – adults need to sign that they have read daily and can write a comment 2/3times a week. </a:t>
            </a:r>
          </a:p>
          <a:p>
            <a:r>
              <a:rPr lang="en-GB" sz="2000" b="1" dirty="0"/>
              <a:t>LKS2</a:t>
            </a:r>
            <a:r>
              <a:rPr lang="en-GB" sz="2000" dirty="0"/>
              <a:t> – adults needs to sign once a week and child can complete comments for rest of week. </a:t>
            </a:r>
          </a:p>
          <a:p>
            <a:r>
              <a:rPr lang="en-GB" sz="2000" b="1" dirty="0"/>
              <a:t>UKS2</a:t>
            </a:r>
            <a:r>
              <a:rPr lang="en-GB" sz="2000" dirty="0"/>
              <a:t> – children can write their comments. Adults to do it if possible, but we appreciate it is harder for older children. </a:t>
            </a:r>
          </a:p>
          <a:p>
            <a:pPr marL="0" indent="0">
              <a:buNone/>
            </a:pPr>
            <a:endParaRPr lang="en-GB" dirty="0"/>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t>
            </a:r>
            <a:r>
              <a:rPr lang="en-GB"/>
              <a:t>as 2 X 2 then 5x2</a:t>
            </a:r>
            <a:endParaRPr lang="en-GB" dirty="0"/>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a:t>Link messaged to parents. </a:t>
            </a:r>
          </a:p>
          <a:p>
            <a:pPr algn="ctr"/>
            <a:endParaRPr lang="en-GB"/>
          </a:p>
          <a:p>
            <a:pPr algn="ctr"/>
            <a:r>
              <a:rPr lang="en-GB"/>
              <a:t>Please check our website:</a:t>
            </a:r>
          </a:p>
          <a:p>
            <a:pPr algn="ctr"/>
            <a:endParaRPr lang="en-GB"/>
          </a:p>
          <a:p>
            <a:pPr algn="ctr"/>
            <a:r>
              <a:rPr lang="en-GB">
                <a:hlinkClick r:id="rId2"/>
              </a:rPr>
              <a:t>https://www.enfieldheightsacademy.org.uk/</a:t>
            </a:r>
            <a:endParaRPr lang="en-GB"/>
          </a:p>
          <a:p>
            <a:pPr algn="ctr"/>
            <a:endParaRPr lang="en-GB"/>
          </a:p>
          <a:p>
            <a:pPr algn="ctr"/>
            <a:endParaRPr lang="en-GB"/>
          </a:p>
          <a:p>
            <a:pPr algn="ctr"/>
            <a:endParaRPr lang="en-GB"/>
          </a:p>
          <a:p>
            <a:pPr algn="ctr"/>
            <a:endParaRPr lang="en-GB"/>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a:solidFill>
                  <a:schemeClr val="bg1"/>
                </a:solidFill>
              </a:rPr>
              <a:t>Curriculum Webs</a:t>
            </a:r>
            <a:endParaRPr lang="en-GB" sz="4900" b="1">
              <a:solidFill>
                <a:schemeClr val="bg1"/>
              </a:solidFill>
            </a:endParaRPr>
          </a:p>
        </p:txBody>
      </p:sp>
      <p:pic>
        <p:nvPicPr>
          <p:cNvPr id="9" name="Picture 8">
            <a:extLst>
              <a:ext uri="{FF2B5EF4-FFF2-40B4-BE49-F238E27FC236}">
                <a16:creationId xmlns:a16="http://schemas.microsoft.com/office/drawing/2014/main" id="{82DF2865-B392-A976-6E8F-771D4E795D4D}"/>
              </a:ext>
            </a:extLst>
          </p:cNvPr>
          <p:cNvPicPr>
            <a:picLocks noChangeAspect="1"/>
          </p:cNvPicPr>
          <p:nvPr/>
        </p:nvPicPr>
        <p:blipFill>
          <a:blip r:embed="rId5"/>
          <a:stretch>
            <a:fillRect/>
          </a:stretch>
        </p:blipFill>
        <p:spPr>
          <a:xfrm>
            <a:off x="144410" y="1187776"/>
            <a:ext cx="8740303" cy="5676026"/>
          </a:xfrm>
          <a:prstGeom prst="rect">
            <a:avLst/>
          </a:prstGeom>
        </p:spPr>
      </p:pic>
    </p:spTree>
    <p:extLst>
      <p:ext uri="{BB962C8B-B14F-4D97-AF65-F5344CB8AC3E}">
        <p14:creationId xmlns:p14="http://schemas.microsoft.com/office/powerpoint/2010/main" val="177589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215649" cy="3865429"/>
          </a:xfrm>
          <a:prstGeom prst="rect">
            <a:avLst/>
          </a:prstGeom>
        </p:spPr>
        <p:txBody>
          <a:bodyPr vert="horz" lIns="91440" tIns="45720" rIns="91440" bIns="45720" rtlCol="0" anchor="t">
            <a:normAutofit lnSpcReduction="10000"/>
          </a:bodyPr>
          <a:lstStyle/>
          <a:p>
            <a:pPr>
              <a:lnSpc>
                <a:spcPct val="90000"/>
              </a:lnSpc>
              <a:spcAft>
                <a:spcPts val="600"/>
              </a:spcAft>
            </a:pPr>
            <a:r>
              <a:rPr lang="en-US" sz="2400">
                <a:ea typeface="Calibri"/>
                <a:cs typeface="Calibri"/>
              </a:rPr>
              <a:t>We will be innovating the ‘Hansel and Gretel’ fairytale changing one part of the story.</a:t>
            </a:r>
          </a:p>
          <a:p>
            <a:pPr>
              <a:lnSpc>
                <a:spcPct val="90000"/>
              </a:lnSpc>
              <a:spcAft>
                <a:spcPts val="600"/>
              </a:spcAft>
            </a:pPr>
            <a:endParaRPr lang="en-US" sz="2400">
              <a:ea typeface="Calibri"/>
              <a:cs typeface="Calibri"/>
            </a:endParaRPr>
          </a:p>
          <a:p>
            <a:pPr>
              <a:lnSpc>
                <a:spcPct val="90000"/>
              </a:lnSpc>
              <a:spcAft>
                <a:spcPts val="600"/>
              </a:spcAft>
            </a:pPr>
            <a:r>
              <a:rPr lang="en-US" sz="2400">
                <a:ea typeface="Calibri"/>
                <a:cs typeface="Calibri"/>
              </a:rPr>
              <a:t>We will also be writing a retell of the story ‘The Weather Monster’ using:</a:t>
            </a:r>
          </a:p>
          <a:p>
            <a:pPr>
              <a:lnSpc>
                <a:spcPct val="90000"/>
              </a:lnSpc>
              <a:spcAft>
                <a:spcPts val="600"/>
              </a:spcAft>
            </a:pPr>
            <a:endParaRPr lang="en-US" sz="2400">
              <a:ea typeface="Calibri"/>
              <a:cs typeface="Calibri"/>
            </a:endParaRPr>
          </a:p>
          <a:p>
            <a:pPr marL="342900" indent="-342900">
              <a:lnSpc>
                <a:spcPct val="90000"/>
              </a:lnSpc>
              <a:spcAft>
                <a:spcPts val="600"/>
              </a:spcAft>
              <a:buFont typeface="Arial" panose="020B0604020202020204" pitchFamily="34" charset="0"/>
              <a:buChar char="•"/>
            </a:pPr>
            <a:r>
              <a:rPr lang="en-US" sz="2400">
                <a:ea typeface="Calibri"/>
                <a:cs typeface="Calibri"/>
              </a:rPr>
              <a:t>Capital letters</a:t>
            </a:r>
          </a:p>
          <a:p>
            <a:pPr marL="342900" indent="-342900">
              <a:lnSpc>
                <a:spcPct val="90000"/>
              </a:lnSpc>
              <a:spcAft>
                <a:spcPts val="600"/>
              </a:spcAft>
              <a:buFont typeface="Arial" panose="020B0604020202020204" pitchFamily="34" charset="0"/>
              <a:buChar char="•"/>
            </a:pPr>
            <a:r>
              <a:rPr lang="en-US" sz="2400">
                <a:ea typeface="Calibri"/>
                <a:cs typeface="Calibri"/>
              </a:rPr>
              <a:t>Full stops</a:t>
            </a:r>
          </a:p>
          <a:p>
            <a:pPr marL="342900" indent="-342900">
              <a:lnSpc>
                <a:spcPct val="90000"/>
              </a:lnSpc>
              <a:spcAft>
                <a:spcPts val="600"/>
              </a:spcAft>
              <a:buFont typeface="Arial" panose="020B0604020202020204" pitchFamily="34" charset="0"/>
              <a:buChar char="•"/>
            </a:pPr>
            <a:r>
              <a:rPr lang="en-US" sz="2400">
                <a:ea typeface="Calibri"/>
                <a:cs typeface="Calibri"/>
              </a:rPr>
              <a:t>Finger spaces</a:t>
            </a:r>
          </a:p>
          <a:p>
            <a:pPr marL="342900" indent="-342900">
              <a:lnSpc>
                <a:spcPct val="90000"/>
              </a:lnSpc>
              <a:spcAft>
                <a:spcPts val="600"/>
              </a:spcAft>
              <a:buFont typeface="Arial" panose="020B0604020202020204" pitchFamily="34" charset="0"/>
              <a:buChar char="•"/>
            </a:pPr>
            <a:r>
              <a:rPr lang="en-US" sz="2400">
                <a:ea typeface="Calibri"/>
                <a:cs typeface="Calibri"/>
              </a:rPr>
              <a:t>Correctly formed letters.</a:t>
            </a: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6" y="237141"/>
            <a:ext cx="3443514" cy="802583"/>
          </a:xfrm>
        </p:spPr>
        <p:txBody>
          <a:bodyPr vert="horz" lIns="91440" tIns="45720" rIns="91440" bIns="45720" rtlCol="0" anchor="b">
            <a:normAutofit fontScale="90000"/>
          </a:bodyPr>
          <a:lstStyle/>
          <a:p>
            <a:r>
              <a:rPr lang="en-US" sz="4900" b="1">
                <a:solidFill>
                  <a:schemeClr val="bg1"/>
                </a:solidFill>
              </a:rPr>
              <a:t>English- </a:t>
            </a:r>
            <a:r>
              <a:rPr lang="en-US" sz="4900" b="1" err="1">
                <a:solidFill>
                  <a:schemeClr val="bg1"/>
                </a:solidFill>
              </a:rPr>
              <a:t>Aut</a:t>
            </a:r>
            <a:r>
              <a:rPr lang="en-US" sz="4900" b="1">
                <a:solidFill>
                  <a:schemeClr val="bg1"/>
                </a:solidFill>
              </a:rPr>
              <a:t> 1</a:t>
            </a:r>
          </a:p>
        </p:txBody>
      </p:sp>
      <p:pic>
        <p:nvPicPr>
          <p:cNvPr id="7" name="Picture 2" descr="The Weather Monster (Reading Gems: Level 4) - Steve Smallman, Bruno ...">
            <a:extLst>
              <a:ext uri="{FF2B5EF4-FFF2-40B4-BE49-F238E27FC236}">
                <a16:creationId xmlns:a16="http://schemas.microsoft.com/office/drawing/2014/main" id="{3F3FDCF5-5B58-CA29-5B10-748CE2EE9A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513" y="1226832"/>
            <a:ext cx="2268177" cy="2475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BE7C55E4-CB5C-4758-997D-56A561BBDA71}"/>
              </a:ext>
            </a:extLst>
          </p:cNvPr>
          <p:cNvPicPr>
            <a:picLocks noChangeAspect="1"/>
          </p:cNvPicPr>
          <p:nvPr/>
        </p:nvPicPr>
        <p:blipFill>
          <a:blip r:embed="rId5"/>
          <a:stretch>
            <a:fillRect/>
          </a:stretch>
        </p:blipFill>
        <p:spPr>
          <a:xfrm>
            <a:off x="3076835" y="3551498"/>
            <a:ext cx="2533650" cy="2543175"/>
          </a:xfrm>
          <a:prstGeom prst="rect">
            <a:avLst/>
          </a:prstGeom>
        </p:spPr>
      </p:pic>
    </p:spTree>
    <p:extLst>
      <p:ext uri="{BB962C8B-B14F-4D97-AF65-F5344CB8AC3E}">
        <p14:creationId xmlns:p14="http://schemas.microsoft.com/office/powerpoint/2010/main" val="4016222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216199" y="1546595"/>
            <a:ext cx="11975800" cy="3046988"/>
          </a:xfrm>
          <a:prstGeom prst="rect">
            <a:avLst/>
          </a:prstGeom>
          <a:noFill/>
          <a:ln>
            <a:solidFill>
              <a:schemeClr val="bg1"/>
            </a:solidFill>
          </a:ln>
        </p:spPr>
        <p:txBody>
          <a:bodyPr wrap="square" rtlCol="0">
            <a:spAutoFit/>
          </a:bodyPr>
          <a:lstStyle/>
          <a:p>
            <a:r>
              <a:rPr lang="en-GB" sz="3200" dirty="0"/>
              <a:t>This term we will attend:</a:t>
            </a:r>
          </a:p>
          <a:p>
            <a:pPr marL="457200" indent="-457200">
              <a:buFont typeface="Arial" panose="020B0604020202020204" pitchFamily="34" charset="0"/>
              <a:buChar char="•"/>
            </a:pPr>
            <a:r>
              <a:rPr lang="en-GB" sz="3200" dirty="0"/>
              <a:t>Seaside trip 24</a:t>
            </a:r>
            <a:r>
              <a:rPr lang="en-GB" sz="3200" baseline="30000" dirty="0"/>
              <a:t>th</a:t>
            </a:r>
            <a:r>
              <a:rPr lang="en-GB" sz="3200" dirty="0"/>
              <a:t> September</a:t>
            </a:r>
          </a:p>
          <a:p>
            <a:pPr marL="457200" indent="-457200">
              <a:buFont typeface="Arial" panose="020B0604020202020204" pitchFamily="34" charset="0"/>
              <a:buChar char="•"/>
            </a:pPr>
            <a:r>
              <a:rPr lang="en-GB" sz="3200" dirty="0"/>
              <a:t>We will be going for an Autumn walk at Albany park on Tuesday 6</a:t>
            </a:r>
            <a:r>
              <a:rPr lang="en-GB" sz="3200" baseline="30000" dirty="0"/>
              <a:t>th</a:t>
            </a:r>
            <a:r>
              <a:rPr lang="en-GB" sz="3200" dirty="0"/>
              <a:t> October (weather permitting).</a:t>
            </a:r>
          </a:p>
          <a:p>
            <a:pPr marL="457200" indent="-457200">
              <a:buFont typeface="Arial" panose="020B0604020202020204" pitchFamily="34" charset="0"/>
              <a:buChar char="•"/>
            </a:pPr>
            <a:r>
              <a:rPr lang="en-GB" sz="3200" dirty="0"/>
              <a:t>The trip letter for this half-term will be sent out.</a:t>
            </a:r>
          </a:p>
          <a:p>
            <a:pPr marL="457200" indent="-457200">
              <a:buFont typeface="Arial" panose="020B0604020202020204" pitchFamily="34" charset="0"/>
              <a:buChar char="•"/>
            </a:pPr>
            <a:r>
              <a:rPr lang="en-GB" sz="3200" dirty="0"/>
              <a:t>Supporting our ‘What’s the weather unit?’</a:t>
            </a: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a:solidFill>
                  <a:schemeClr val="bg1"/>
                </a:solidFill>
              </a:rPr>
              <a:t>Trips</a:t>
            </a:r>
            <a:endParaRPr lang="en-GB" b="1">
              <a:solidFill>
                <a:schemeClr val="bg1"/>
              </a:solidFill>
            </a:endParaRPr>
          </a:p>
        </p:txBody>
      </p:sp>
      <p:pic>
        <p:nvPicPr>
          <p:cNvPr id="1026" name="Picture 2" descr="4,759,855 BEST Weather IMAGES, STOCK PHOTOS &amp; VECTORS | Adobe Stock">
            <a:extLst>
              <a:ext uri="{FF2B5EF4-FFF2-40B4-BE49-F238E27FC236}">
                <a16:creationId xmlns:a16="http://schemas.microsoft.com/office/drawing/2014/main" id="{EEA5450E-0DA5-C3E7-3932-55601897E6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4754905"/>
            <a:ext cx="2927555" cy="1529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1363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Mrs Salik (Year 1,2, 3 Teaching and Learning Lead) or Mr Currie (Year 4,5,6 Teaching and Learning Lead)</a:t>
            </a:r>
          </a:p>
          <a:p>
            <a:r>
              <a:rPr lang="en-GB" sz="2000" dirty="0"/>
              <a:t>Request a meeting with DHT Mr Venn (contact office)</a:t>
            </a:r>
          </a:p>
          <a:p>
            <a:r>
              <a:rPr lang="en-GB" sz="2000" dirty="0"/>
              <a:t>If you are still concerned and situation has not been resolved, request an appointment  with HT Mrs Gannon</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a:solidFill>
                  <a:schemeClr val="bg1"/>
                </a:solidFill>
              </a:rPr>
              <a:t>Key dates</a:t>
            </a:r>
            <a:endParaRPr lang="en-GB" sz="4900" b="1">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Wednesday (Outdoor PE with </a:t>
            </a:r>
            <a:r>
              <a:rPr lang="en-US" dirty="0" err="1"/>
              <a:t>Mr</a:t>
            </a:r>
            <a:r>
              <a:rPr lang="en-US" dirty="0"/>
              <a:t> Brown) Friday (Indoor PE with </a:t>
            </a:r>
            <a:r>
              <a:rPr lang="en-US" dirty="0" err="1"/>
              <a:t>Mr</a:t>
            </a:r>
            <a:r>
              <a:rPr lang="en-US" dirty="0"/>
              <a:t> Venn)</a:t>
            </a:r>
          </a:p>
          <a:p>
            <a:r>
              <a:rPr lang="en-US" dirty="0"/>
              <a:t>Homework days: Sent out Friday, due back in on Tuesdays</a:t>
            </a:r>
          </a:p>
          <a:p>
            <a:r>
              <a:rPr lang="en-US" dirty="0"/>
              <a:t>Pupils are expected to read everyday. Books changed upon completion of banded text</a:t>
            </a:r>
          </a:p>
          <a:p>
            <a:r>
              <a:rPr lang="en-US" dirty="0"/>
              <a:t>Specialist lessons. Music lesson with </a:t>
            </a:r>
            <a:r>
              <a:rPr lang="en-US" dirty="0" err="1"/>
              <a:t>Mr</a:t>
            </a:r>
            <a:r>
              <a:rPr lang="en-US" dirty="0"/>
              <a:t> Okine and Spanish with </a:t>
            </a:r>
            <a:r>
              <a:rPr lang="en-US" dirty="0" err="1"/>
              <a:t>Ms</a:t>
            </a:r>
            <a:r>
              <a:rPr lang="en-US" dirty="0"/>
              <a:t> Fernandes on Wednesdays</a:t>
            </a:r>
          </a:p>
          <a:p>
            <a:r>
              <a:rPr lang="en-US" dirty="0"/>
              <a:t>Trips-Tuesday 6</a:t>
            </a:r>
            <a:r>
              <a:rPr lang="en-US" baseline="30000" dirty="0"/>
              <a:t>th</a:t>
            </a:r>
            <a:r>
              <a:rPr lang="en-US" dirty="0"/>
              <a:t> October, 24</a:t>
            </a:r>
            <a:r>
              <a:rPr lang="en-US" baseline="30000" dirty="0"/>
              <a:t>th</a:t>
            </a:r>
            <a:r>
              <a:rPr lang="en-US" dirty="0"/>
              <a:t> September</a:t>
            </a:r>
          </a:p>
          <a:p>
            <a:r>
              <a:rPr lang="en-US" dirty="0"/>
              <a:t>Parent consultation day: Thursday 15</a:t>
            </a:r>
            <a:r>
              <a:rPr lang="en-US" baseline="30000" dirty="0"/>
              <a:t>th</a:t>
            </a:r>
            <a:r>
              <a:rPr lang="en-US" dirty="0"/>
              <a:t> October</a:t>
            </a:r>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204149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3963468338e13dd6a56bdb032f91c027">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8837034994bf6c338ada78095d3358b2"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2.xml><?xml version="1.0" encoding="utf-8"?>
<ds:datastoreItem xmlns:ds="http://schemas.openxmlformats.org/officeDocument/2006/customXml" ds:itemID="{71082FEC-DADA-4708-8109-8770702528CB}">
  <ds:schemaRefs>
    <ds:schemaRef ds:uri="30223336-7fd8-41ce-8ea2-8ae643de6d26"/>
    <ds:schemaRef ds:uri="http://purl.org/dc/dcmitype/"/>
    <ds:schemaRef ds:uri="http://schemas.microsoft.com/office/2006/metadata/properties"/>
    <ds:schemaRef ds:uri="http://purl.org/dc/elements/1.1/"/>
    <ds:schemaRef ds:uri="http://schemas.openxmlformats.org/package/2006/metadata/core-properties"/>
    <ds:schemaRef ds:uri="http://www.w3.org/XML/1998/namespace"/>
    <ds:schemaRef ds:uri="http://schemas.microsoft.com/office/2006/documentManagement/types"/>
    <ds:schemaRef ds:uri="http://schemas.microsoft.com/office/infopath/2007/PartnerControls"/>
    <ds:schemaRef ds:uri="ad56065b-0db5-4d50-ab97-70d76a5d6ca1"/>
    <ds:schemaRef ds:uri="http://purl.org/dc/terms/"/>
  </ds:schemaRefs>
</ds:datastoreItem>
</file>

<file path=customXml/itemProps3.xml><?xml version="1.0" encoding="utf-8"?>
<ds:datastoreItem xmlns:ds="http://schemas.openxmlformats.org/officeDocument/2006/customXml" ds:itemID="{3F3B2E30-0178-41DD-BCC7-4D514238BD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1627</Words>
  <Application>Microsoft Office PowerPoint</Application>
  <PresentationFormat>Widescreen</PresentationFormat>
  <Paragraphs>147</Paragraphs>
  <Slides>26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PowerPoint Presentation</vt:lpstr>
      <vt:lpstr>Meet the team</vt:lpstr>
      <vt:lpstr> Our School Values </vt:lpstr>
      <vt:lpstr>Our Learning Behaviours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 1</vt:lpstr>
      <vt:lpstr>How do I know how well my child is doing?</vt:lpstr>
      <vt:lpstr>Trips</vt:lpstr>
      <vt:lpstr>What should I do if you have any questions or concerns?</vt:lpstr>
      <vt:lpstr>Key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Ashan Venn</cp:lastModifiedBy>
  <cp:revision>16</cp:revision>
  <dcterms:created xsi:type="dcterms:W3CDTF">2021-05-26T17:13:06Z</dcterms:created>
  <dcterms:modified xsi:type="dcterms:W3CDTF">2026-09-14T11:31:43Z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