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0"/>
  </p:notesMasterIdLst>
  <p:sldIdLst>
    <p:sldId id="256" r:id="rId5"/>
    <p:sldId id="319"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263" r:id="rId24"/>
    <p:sldId id="320" r:id="rId25"/>
    <p:sldId id="268" r:id="rId26"/>
    <p:sldId id="273" r:id="rId27"/>
    <p:sldId id="258" r:id="rId28"/>
    <p:sldId id="30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0" autoAdjust="0"/>
    <p:restoredTop sz="94660"/>
  </p:normalViewPr>
  <p:slideViewPr>
    <p:cSldViewPr snapToGrid="0">
      <p:cViewPr varScale="1">
        <p:scale>
          <a:sx n="104" d="100"/>
          <a:sy n="104" d="100"/>
        </p:scale>
        <p:origin x="870"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HA Hall" userId="bdb7fee2-1068-458c-80ea-12ff9c42acb5" providerId="ADAL" clId="{D158F2F7-4136-42B3-BC77-30538D5F7828}"/>
    <pc:docChg chg="modSld">
      <pc:chgData name="EHA Hall" userId="bdb7fee2-1068-458c-80ea-12ff9c42acb5" providerId="ADAL" clId="{D158F2F7-4136-42B3-BC77-30538D5F7828}" dt="2026-09-15T07:36:33.695" v="14" actId="20577"/>
      <pc:docMkLst>
        <pc:docMk/>
      </pc:docMkLst>
      <pc:sldChg chg="modSp mod">
        <pc:chgData name="EHA Hall" userId="bdb7fee2-1068-458c-80ea-12ff9c42acb5" providerId="ADAL" clId="{D158F2F7-4136-42B3-BC77-30538D5F7828}" dt="2026-09-15T07:36:33.695" v="14" actId="20577"/>
        <pc:sldMkLst>
          <pc:docMk/>
          <pc:sldMk cId="1147647622" sldId="258"/>
        </pc:sldMkLst>
        <pc:spChg chg="mod">
          <ac:chgData name="EHA Hall" userId="bdb7fee2-1068-458c-80ea-12ff9c42acb5" providerId="ADAL" clId="{D158F2F7-4136-42B3-BC77-30538D5F7828}" dt="2026-09-15T07:36:33.695" v="14" actId="20577"/>
          <ac:spMkLst>
            <pc:docMk/>
            <pc:sldMk cId="1147647622" sldId="258"/>
            <ac:spMk id="3" creationId="{00000000-0000-0000-0000-000000000000}"/>
          </ac:spMkLst>
        </pc:spChg>
      </pc:sldChg>
    </pc:docChg>
  </pc:docChgLst>
  <pc:docChgLst>
    <pc:chgData name="Ashan Venn" userId="28bcbfca-2aab-4938-b5a0-6d07d28c46a8" providerId="ADAL" clId="{73EA1668-309C-4120-B0BA-1D6261B155A9}"/>
    <pc:docChg chg="custSel addSld modSld">
      <pc:chgData name="Ashan Venn" userId="28bcbfca-2aab-4938-b5a0-6d07d28c46a8" providerId="ADAL" clId="{73EA1668-309C-4120-B0BA-1D6261B155A9}" dt="2026-09-16T08:51:55.218" v="3" actId="478"/>
      <pc:docMkLst>
        <pc:docMk/>
      </pc:docMkLst>
      <pc:sldChg chg="delSp mod">
        <pc:chgData name="Ashan Venn" userId="28bcbfca-2aab-4938-b5a0-6d07d28c46a8" providerId="ADAL" clId="{73EA1668-309C-4120-B0BA-1D6261B155A9}" dt="2026-09-16T08:51:55.218" v="3" actId="478"/>
        <pc:sldMkLst>
          <pc:docMk/>
          <pc:sldMk cId="4081794429" sldId="319"/>
        </pc:sldMkLst>
        <pc:picChg chg="del">
          <ac:chgData name="Ashan Venn" userId="28bcbfca-2aab-4938-b5a0-6d07d28c46a8" providerId="ADAL" clId="{73EA1668-309C-4120-B0BA-1D6261B155A9}" dt="2026-09-16T08:51:55.218" v="3" actId="478"/>
          <ac:picMkLst>
            <pc:docMk/>
            <pc:sldMk cId="4081794429" sldId="319"/>
            <ac:picMk id="9" creationId="{56698A03-B23D-9DC0-E477-55A0ECC96E91}"/>
          </ac:picMkLst>
        </pc:picChg>
        <pc:picChg chg="del">
          <ac:chgData name="Ashan Venn" userId="28bcbfca-2aab-4938-b5a0-6d07d28c46a8" providerId="ADAL" clId="{73EA1668-309C-4120-B0BA-1D6261B155A9}" dt="2026-09-16T08:51:54.534" v="2" actId="478"/>
          <ac:picMkLst>
            <pc:docMk/>
            <pc:sldMk cId="4081794429" sldId="319"/>
            <ac:picMk id="12" creationId="{8567AF6A-D8AE-589E-7D39-D4A9C9864DED}"/>
          </ac:picMkLst>
        </pc:picChg>
      </pc:sldChg>
      <pc:sldChg chg="add">
        <pc:chgData name="Ashan Venn" userId="28bcbfca-2aab-4938-b5a0-6d07d28c46a8" providerId="ADAL" clId="{73EA1668-309C-4120-B0BA-1D6261B155A9}" dt="2026-09-14T11:24:31.703" v="1"/>
        <pc:sldMkLst>
          <pc:docMk/>
          <pc:sldMk cId="869226764" sldId="32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16/09/2026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9/16/2026</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9/16/2026</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2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teacher Year  5</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2026</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22" y="-297657"/>
            <a:ext cx="10515600" cy="1325563"/>
          </a:xfrm>
        </p:spPr>
        <p:txBody>
          <a:bodyPr/>
          <a:lstStyle/>
          <a:p>
            <a:r>
              <a:rPr lang="en-US" b="1" u="sng"/>
              <a:t>Meet the team</a:t>
            </a:r>
            <a:endParaRPr lang="en-GB" b="1" u="sng"/>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5" name="TextBox 4">
            <a:extLst>
              <a:ext uri="{FF2B5EF4-FFF2-40B4-BE49-F238E27FC236}">
                <a16:creationId xmlns:a16="http://schemas.microsoft.com/office/drawing/2014/main" id="{CB403801-65BC-682C-EFD2-82F66C32B14F}"/>
              </a:ext>
            </a:extLst>
          </p:cNvPr>
          <p:cNvSpPr txBox="1"/>
          <p:nvPr/>
        </p:nvSpPr>
        <p:spPr>
          <a:xfrm>
            <a:off x="6569306" y="4769062"/>
            <a:ext cx="3097237" cy="1938992"/>
          </a:xfrm>
          <a:prstGeom prst="rect">
            <a:avLst/>
          </a:prstGeom>
          <a:noFill/>
          <a:ln>
            <a:solidFill>
              <a:srgbClr val="98178D"/>
            </a:solidFill>
          </a:ln>
        </p:spPr>
        <p:txBody>
          <a:bodyPr wrap="square" rtlCol="0">
            <a:spAutoFit/>
          </a:bodyPr>
          <a:lstStyle/>
          <a:p>
            <a:r>
              <a:rPr lang="en-GB" sz="2400" u="sng" dirty="0"/>
              <a:t>Warren Palmer</a:t>
            </a:r>
          </a:p>
          <a:p>
            <a:pPr marL="285750" indent="-285750">
              <a:buFont typeface="Arial" panose="020B0604020202020204" pitchFamily="34" charset="0"/>
              <a:buChar char="•"/>
            </a:pPr>
            <a:r>
              <a:rPr lang="en-GB" sz="2400" dirty="0"/>
              <a:t>Learning support assistant (Y5  + Y6)</a:t>
            </a:r>
          </a:p>
          <a:p>
            <a:pPr marL="285750" indent="-285750">
              <a:buFont typeface="Arial" panose="020B0604020202020204" pitchFamily="34" charset="0"/>
              <a:buChar char="•"/>
            </a:pPr>
            <a:r>
              <a:rPr lang="en-GB" sz="2400" dirty="0"/>
              <a:t>Drama club lead</a:t>
            </a:r>
          </a:p>
          <a:p>
            <a:pPr marL="285750" indent="-285750">
              <a:buFont typeface="Arial" panose="020B0604020202020204" pitchFamily="34" charset="0"/>
              <a:buChar char="•"/>
            </a:pPr>
            <a:r>
              <a:rPr lang="en-GB" sz="2400" dirty="0"/>
              <a:t>Interventions in Y6</a:t>
            </a:r>
          </a:p>
        </p:txBody>
      </p:sp>
      <p:sp>
        <p:nvSpPr>
          <p:cNvPr id="10" name="TextBox 9">
            <a:extLst>
              <a:ext uri="{FF2B5EF4-FFF2-40B4-BE49-F238E27FC236}">
                <a16:creationId xmlns:a16="http://schemas.microsoft.com/office/drawing/2014/main" id="{797C1E4D-1372-4C23-EFEC-31F910008C6E}"/>
              </a:ext>
            </a:extLst>
          </p:cNvPr>
          <p:cNvSpPr txBox="1"/>
          <p:nvPr/>
        </p:nvSpPr>
        <p:spPr>
          <a:xfrm>
            <a:off x="2700606" y="4933411"/>
            <a:ext cx="2994121" cy="1610294"/>
          </a:xfrm>
          <a:prstGeom prst="rect">
            <a:avLst/>
          </a:prstGeom>
          <a:noFill/>
          <a:ln>
            <a:solidFill>
              <a:srgbClr val="98178D"/>
            </a:solidFill>
          </a:ln>
        </p:spPr>
        <p:txBody>
          <a:bodyPr wrap="square" rtlCol="0">
            <a:spAutoFit/>
          </a:bodyPr>
          <a:lstStyle/>
          <a:p>
            <a:r>
              <a:rPr lang="en-GB" sz="2400" u="sng" dirty="0"/>
              <a:t>Miss McKenzie</a:t>
            </a:r>
          </a:p>
          <a:p>
            <a:pPr marL="285750" indent="-285750">
              <a:buFont typeface="Arial" panose="020B0604020202020204" pitchFamily="34" charset="0"/>
              <a:buChar char="•"/>
            </a:pPr>
            <a:r>
              <a:rPr lang="en-GB" sz="2400" dirty="0"/>
              <a:t>Year 5 class teacher</a:t>
            </a:r>
          </a:p>
          <a:p>
            <a:pPr marL="285750" indent="-285750">
              <a:buFont typeface="Arial" panose="020B0604020202020204" pitchFamily="34" charset="0"/>
              <a:buChar char="•"/>
            </a:pPr>
            <a:r>
              <a:rPr lang="en-GB" sz="2400" dirty="0"/>
              <a:t>Geography lead</a:t>
            </a:r>
          </a:p>
          <a:p>
            <a:endParaRPr lang="en-GB" sz="2400" dirty="0"/>
          </a:p>
        </p:txBody>
      </p:sp>
    </p:spTree>
    <p:extLst>
      <p:ext uri="{BB962C8B-B14F-4D97-AF65-F5344CB8AC3E}">
        <p14:creationId xmlns:p14="http://schemas.microsoft.com/office/powerpoint/2010/main" val="4081794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out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048769"/>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8762101" y="2171324"/>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8792578" y="3808185"/>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Learning </a:t>
            </a:r>
            <a:r>
              <a:rPr lang="en-US" sz="4900" b="1" dirty="0" err="1">
                <a:solidFill>
                  <a:schemeClr val="bg1"/>
                </a:solidFill>
              </a:rPr>
              <a:t>Behaviours</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574871" y="1300462"/>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368399" y="1370339"/>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921938" y="142357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3"/>
          <a:stretch>
            <a:fillRect/>
          </a:stretch>
        </p:blipFill>
        <p:spPr>
          <a:xfrm>
            <a:off x="8285873" y="4151890"/>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4"/>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5"/>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6"/>
          <a:stretch>
            <a:fillRect/>
          </a:stretch>
        </p:blipFill>
        <p:spPr>
          <a:xfrm>
            <a:off x="7639412" y="1260595"/>
            <a:ext cx="4206605" cy="2651990"/>
          </a:xfrm>
          <a:prstGeom prst="rect">
            <a:avLst/>
          </a:prstGeom>
        </p:spPr>
      </p:pic>
      <p:pic>
        <p:nvPicPr>
          <p:cNvPr id="9" name="Picture 8">
            <a:extLst>
              <a:ext uri="{FF2B5EF4-FFF2-40B4-BE49-F238E27FC236}">
                <a16:creationId xmlns:a16="http://schemas.microsoft.com/office/drawing/2014/main" id="{B48AEC66-4E53-F180-3972-41F871BA6EAE}"/>
              </a:ext>
            </a:extLst>
          </p:cNvPr>
          <p:cNvPicPr>
            <a:picLocks noChangeAspect="1"/>
          </p:cNvPicPr>
          <p:nvPr/>
        </p:nvPicPr>
        <p:blipFill>
          <a:blip r:embed="rId7"/>
          <a:stretch>
            <a:fillRect/>
          </a:stretch>
        </p:blipFill>
        <p:spPr>
          <a:xfrm>
            <a:off x="598231" y="1096310"/>
            <a:ext cx="4651686" cy="5857679"/>
          </a:xfrm>
          <a:prstGeom prst="rect">
            <a:avLst/>
          </a:prstGeom>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2"/>
          <a:stretch>
            <a:fillRect/>
          </a:stretch>
        </p:blipFill>
        <p:spPr>
          <a:xfrm>
            <a:off x="10525561" y="3827073"/>
            <a:ext cx="1666439" cy="613317"/>
          </a:xfrm>
          <a:prstGeom prst="rect">
            <a:avLst/>
          </a:prstGeom>
        </p:spPr>
      </p:pic>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7"/>
            <a:ext cx="11468187" cy="5147913"/>
          </a:xfrm>
        </p:spPr>
        <p:txBody>
          <a:bodyPr>
            <a:normAutofit fontScale="92500" lnSpcReduction="2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r>
              <a:rPr lang="en-GB" dirty="0">
                <a:latin typeface="Calibri" panose="020F0502020204030204" pitchFamily="34" charset="0"/>
                <a:ea typeface="Times New Roman" panose="02020603050405020304" pitchFamily="18" charset="0"/>
                <a:cs typeface="Times New Roman" panose="02020603050405020304" pitchFamily="18" charset="0"/>
              </a:rPr>
              <a:t>There will also be a new attendance raffle. Children will earn a raffle ticket or every week they </a:t>
            </a:r>
            <a:r>
              <a:rPr lang="en-GB" b="1" dirty="0"/>
              <a:t>Attend school every day and on time. </a:t>
            </a:r>
            <a:r>
              <a:rPr lang="en-GB" dirty="0"/>
              <a:t>At the end of a term, tickets will be drawn out during a special assembly and prizes won! The more raffle tickets your child has, the more likely they are to win! </a:t>
            </a: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4"/>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shorts, skirt or pinafore</a:t>
            </a:r>
          </a:p>
          <a:p>
            <a:r>
              <a:rPr lang="en-US" sz="1800" dirty="0"/>
              <a:t>Dark grey tailored knee length shorts in the summer (optional)</a:t>
            </a:r>
          </a:p>
          <a:p>
            <a:r>
              <a:rPr lang="en-GB" sz="1800" dirty="0"/>
              <a:t>Red and White Gingham dress for Summer </a:t>
            </a:r>
            <a:r>
              <a:rPr lang="en-US" sz="1800" dirty="0"/>
              <a:t>(optional)</a:t>
            </a:r>
          </a:p>
          <a:p>
            <a:r>
              <a:rPr lang="en-US" sz="1800" dirty="0"/>
              <a:t>White shirt </a:t>
            </a:r>
            <a:r>
              <a:rPr lang="en-US" sz="1800" b="1" dirty="0">
                <a:highlight>
                  <a:srgbClr val="FFFF00"/>
                </a:highlight>
              </a:rPr>
              <a:t>(not polo shirt)</a:t>
            </a:r>
          </a:p>
          <a:p>
            <a:r>
              <a:rPr lang="en-US" sz="1800" dirty="0"/>
              <a:t>Grey jumper with the academy logo </a:t>
            </a:r>
          </a:p>
          <a:p>
            <a:r>
              <a:rPr lang="en-US" sz="1800" dirty="0"/>
              <a:t>Grey cardigans with the academy logo</a:t>
            </a:r>
          </a:p>
          <a:p>
            <a:r>
              <a:rPr lang="en-US" sz="1800" dirty="0"/>
              <a:t>Socks and tights need to be plain black, grey or white</a:t>
            </a:r>
          </a:p>
          <a:p>
            <a:r>
              <a:rPr lang="en-GB" sz="1800" dirty="0"/>
              <a:t>School tie (elastic for KS1 and Reception, full tie for KS2) </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 we will contact parents.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273629"/>
            <a:ext cx="10989216" cy="5214257"/>
          </a:xfrm>
        </p:spPr>
        <p:txBody>
          <a:bodyPr>
            <a:normAutofit lnSpcReduction="10000"/>
          </a:bodyPr>
          <a:lstStyle/>
          <a:p>
            <a:r>
              <a:rPr lang="en-GB" dirty="0"/>
              <a:t>White T-shirt (no logo)</a:t>
            </a:r>
          </a:p>
          <a:p>
            <a:r>
              <a:rPr lang="en-GB" dirty="0"/>
              <a:t>Black Enfield Height PE jumper.</a:t>
            </a:r>
            <a:endParaRPr lang="en-US" dirty="0"/>
          </a:p>
          <a:p>
            <a:r>
              <a:rPr lang="en-US" dirty="0"/>
              <a:t>Plain black shorts or black jogging bottoms</a:t>
            </a:r>
          </a:p>
          <a:p>
            <a:r>
              <a:rPr lang="en-US" dirty="0"/>
              <a:t>Black trainers (outdoor) indoor PE will require bare foot for dance and gymnastics. </a:t>
            </a:r>
          </a:p>
          <a:p>
            <a:r>
              <a:rPr lang="en-US" dirty="0"/>
              <a:t>Children need to come to school dressed in their PE kit</a:t>
            </a:r>
          </a:p>
          <a:p>
            <a:endParaRPr lang="en-US" dirty="0"/>
          </a:p>
          <a:p>
            <a:r>
              <a:rPr lang="en-GB" dirty="0"/>
              <a:t>Hair should be tied back if long</a:t>
            </a:r>
          </a:p>
          <a:p>
            <a:r>
              <a:rPr lang="en-GB" dirty="0"/>
              <a:t>No nail varnish and stud earrings only </a:t>
            </a: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dirty="0">
                <a:solidFill>
                  <a:schemeClr val="bg1"/>
                </a:solidFill>
              </a:rPr>
              <a:t>PE kits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1446416" cy="3501929"/>
          </a:xfrm>
        </p:spPr>
        <p:txBody>
          <a:bodyPr/>
          <a:lstStyle/>
          <a:p>
            <a:r>
              <a:rPr lang="en-US" dirty="0"/>
              <a:t>All headwear must be plain black, burgundy or white in </a:t>
            </a:r>
            <a:r>
              <a:rPr lang="en-US" dirty="0" err="1"/>
              <a:t>colour</a:t>
            </a:r>
            <a:endParaRPr lang="en-US" dirty="0"/>
          </a:p>
          <a:p>
            <a:r>
              <a:rPr lang="en-US" dirty="0"/>
              <a:t>Plain gold or silver stud earrings are permitted but never on PE days. Watches are allowed; they need to have plain straps, preferably in black. Expensive </a:t>
            </a:r>
            <a:r>
              <a:rPr lang="en-US" dirty="0" err="1"/>
              <a:t>jewellery</a:t>
            </a:r>
            <a:r>
              <a:rPr lang="en-US" dirty="0"/>
              <a:t> is discouraged</a:t>
            </a:r>
          </a:p>
          <a:p>
            <a:r>
              <a:rPr lang="en-US" dirty="0"/>
              <a:t>Our main uniform provider for Enfield Heights Academy is </a:t>
            </a:r>
            <a:r>
              <a:rPr lang="en-GB" dirty="0">
                <a:highlight>
                  <a:srgbClr val="FFFF00"/>
                </a:highlight>
              </a:rPr>
              <a:t>Uniform4Kids</a:t>
            </a:r>
            <a:endParaRPr lang="en-US" dirty="0"/>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a:normAutofit fontScale="700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a:t>
            </a:r>
            <a:endParaRPr lang="en-GB" sz="3600" dirty="0"/>
          </a:p>
          <a:p>
            <a:r>
              <a:rPr lang="en-GB" sz="3600" b="1" dirty="0">
                <a:solidFill>
                  <a:srgbClr val="00B050"/>
                </a:solidFill>
              </a:rPr>
              <a:t>Daily Timetable practice </a:t>
            </a:r>
            <a:r>
              <a:rPr lang="en-GB" sz="3600" dirty="0"/>
              <a:t>–Timetable Rockstars </a:t>
            </a:r>
          </a:p>
          <a:p>
            <a:r>
              <a:rPr lang="en-GB" sz="3600" b="1" dirty="0">
                <a:solidFill>
                  <a:srgbClr val="A8189D"/>
                </a:solidFill>
              </a:rPr>
              <a:t>Weekly Spelling </a:t>
            </a:r>
            <a:r>
              <a:rPr lang="en-GB" sz="3600" b="1" dirty="0"/>
              <a:t>-</a:t>
            </a:r>
            <a:r>
              <a:rPr lang="en-GB" sz="3600" dirty="0"/>
              <a:t>From Year 2 onwards, children will have quizzes on their year group spellings.</a:t>
            </a: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Mathletics. </a:t>
            </a: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0700657" y="2003697"/>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b="1" dirty="0"/>
              <a:t>UKS2</a:t>
            </a:r>
            <a:r>
              <a:rPr lang="en-GB" sz="3200" dirty="0"/>
              <a:t> – children can write their comments. Adults to do it if possible, but we appreciate it is harder for older children. </a:t>
            </a:r>
          </a:p>
          <a:p>
            <a:pPr marL="0" indent="0">
              <a:buNone/>
            </a:pPr>
            <a:endParaRPr lang="en-GB" dirty="0"/>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pic>
        <p:nvPicPr>
          <p:cNvPr id="6" name="Picture 5">
            <a:extLst>
              <a:ext uri="{FF2B5EF4-FFF2-40B4-BE49-F238E27FC236}">
                <a16:creationId xmlns:a16="http://schemas.microsoft.com/office/drawing/2014/main" id="{CD486759-A298-A63A-11DC-26E6F7A3E63A}"/>
              </a:ext>
            </a:extLst>
          </p:cNvPr>
          <p:cNvPicPr>
            <a:picLocks noChangeAspect="1"/>
          </p:cNvPicPr>
          <p:nvPr/>
        </p:nvPicPr>
        <p:blipFill>
          <a:blip r:embed="rId4"/>
          <a:srcRect t="69254" b="21220"/>
          <a:stretch>
            <a:fillRect/>
          </a:stretch>
        </p:blipFill>
        <p:spPr>
          <a:xfrm>
            <a:off x="818177" y="1654629"/>
            <a:ext cx="10943925" cy="598714"/>
          </a:xfrm>
          <a:prstGeom prst="rect">
            <a:avLst/>
          </a:prstGeom>
        </p:spPr>
      </p:pic>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as 11 x 12, then 5x6</a:t>
            </a:r>
          </a:p>
          <a:p>
            <a:pPr lvl="0"/>
            <a:r>
              <a:rPr lang="en-GB" dirty="0"/>
              <a:t>Use Apps and games to help build up speed </a:t>
            </a:r>
          </a:p>
          <a:p>
            <a:r>
              <a:rPr lang="en-GB" dirty="0"/>
              <a:t>Times Tables Rock Stars (logins provided)</a:t>
            </a:r>
          </a:p>
          <a:p>
            <a:pPr lvl="0"/>
            <a:r>
              <a:rPr lang="en-GB" u="sng" dirty="0">
                <a:hlinkClick r:id="rId2"/>
              </a:rPr>
              <a:t>https://www.timestables.co.uk/speed-test/</a:t>
            </a:r>
            <a:endParaRPr lang="en-GB" dirty="0"/>
          </a:p>
          <a:p>
            <a:pPr lvl="0"/>
            <a:r>
              <a:rPr lang="en-GB" u="sng" dirty="0">
                <a:hlinkClick r:id="rId3"/>
              </a:rPr>
              <a:t>https://mathsframe.co.uk/</a:t>
            </a:r>
            <a:endParaRPr lang="en-GB" dirty="0"/>
          </a:p>
          <a:p>
            <a:pPr lvl="0"/>
            <a:r>
              <a:rPr lang="en-GB" u="sng" dirty="0">
                <a:hlinkClick r:id="rId4"/>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Link messaged to parents. </a:t>
            </a:r>
          </a:p>
          <a:p>
            <a:pPr algn="ctr"/>
            <a:endParaRPr lang="en-GB" dirty="0"/>
          </a:p>
          <a:p>
            <a:pPr algn="ctr"/>
            <a:r>
              <a:rPr lang="en-GB" dirty="0"/>
              <a:t>Please check our website:</a:t>
            </a:r>
          </a:p>
          <a:p>
            <a:pPr algn="ctr"/>
            <a:endParaRPr lang="en-GB" dirty="0"/>
          </a:p>
          <a:p>
            <a:pPr algn="ctr"/>
            <a:r>
              <a:rPr lang="en-GB" dirty="0">
                <a:hlinkClick r:id="rId2"/>
              </a:rPr>
              <a:t>https://www.enfieldheightsacademy.org.uk/</a:t>
            </a:r>
            <a:endParaRPr lang="en-GB" dirty="0"/>
          </a:p>
          <a:p>
            <a:pPr algn="ctr"/>
            <a:endParaRPr lang="en-GB" dirty="0"/>
          </a:p>
          <a:p>
            <a:pPr algn="ctr"/>
            <a:endParaRPr lang="en-GB" dirty="0"/>
          </a:p>
          <a:p>
            <a:pPr algn="ctr"/>
            <a:endParaRPr lang="en-GB" dirty="0"/>
          </a:p>
          <a:p>
            <a:pPr algn="ctr"/>
            <a:endParaRPr lang="en-GB" dirty="0"/>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Curriculum Webs</a:t>
            </a:r>
            <a:endParaRPr lang="en-GB" sz="4900" b="1" dirty="0">
              <a:solidFill>
                <a:schemeClr val="bg1"/>
              </a:solidFill>
            </a:endParaRPr>
          </a:p>
        </p:txBody>
      </p:sp>
      <p:pic>
        <p:nvPicPr>
          <p:cNvPr id="7" name="Picture 6">
            <a:extLst>
              <a:ext uri="{FF2B5EF4-FFF2-40B4-BE49-F238E27FC236}">
                <a16:creationId xmlns:a16="http://schemas.microsoft.com/office/drawing/2014/main" id="{C6B0F1DF-A94F-5BCE-1DCB-C0A102E7043E}"/>
              </a:ext>
            </a:extLst>
          </p:cNvPr>
          <p:cNvPicPr>
            <a:picLocks noChangeAspect="1"/>
          </p:cNvPicPr>
          <p:nvPr/>
        </p:nvPicPr>
        <p:blipFill>
          <a:blip r:embed="rId5"/>
          <a:stretch>
            <a:fillRect/>
          </a:stretch>
        </p:blipFill>
        <p:spPr>
          <a:xfrm>
            <a:off x="429898" y="1342761"/>
            <a:ext cx="8286122" cy="5287008"/>
          </a:xfrm>
          <a:prstGeom prst="rect">
            <a:avLst/>
          </a:prstGeom>
        </p:spPr>
      </p:pic>
    </p:spTree>
    <p:extLst>
      <p:ext uri="{BB962C8B-B14F-4D97-AF65-F5344CB8AC3E}">
        <p14:creationId xmlns:p14="http://schemas.microsoft.com/office/powerpoint/2010/main" val="136233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3"/>
          <a:stretch>
            <a:fillRect/>
          </a:stretch>
        </p:blipFill>
        <p:spPr>
          <a:xfrm>
            <a:off x="-5025" y="237141"/>
            <a:ext cx="12192000" cy="896112"/>
          </a:xfrm>
          <a:prstGeom prst="rect">
            <a:avLst/>
          </a:prstGeom>
        </p:spPr>
      </p:pic>
      <p:sp>
        <p:nvSpPr>
          <p:cNvPr id="2" name="Title 1"/>
          <p:cNvSpPr>
            <a:spLocks noGrp="1"/>
          </p:cNvSpPr>
          <p:nvPr>
            <p:ph type="title"/>
          </p:nvPr>
        </p:nvSpPr>
        <p:spPr>
          <a:xfrm>
            <a:off x="245476" y="237141"/>
            <a:ext cx="3443514" cy="802583"/>
          </a:xfrm>
        </p:spPr>
        <p:txBody>
          <a:bodyPr vert="horz" lIns="91440" tIns="45720" rIns="91440" bIns="45720" rtlCol="0" anchor="b">
            <a:normAutofit fontScale="90000"/>
          </a:bodyPr>
          <a:lstStyle/>
          <a:p>
            <a:r>
              <a:rPr lang="en-US" sz="4900" b="1" dirty="0">
                <a:solidFill>
                  <a:schemeClr val="bg1"/>
                </a:solidFill>
              </a:rPr>
              <a:t>English- </a:t>
            </a:r>
            <a:r>
              <a:rPr lang="en-US" sz="4900" b="1" dirty="0" err="1">
                <a:solidFill>
                  <a:schemeClr val="bg1"/>
                </a:solidFill>
              </a:rPr>
              <a:t>Aut</a:t>
            </a:r>
            <a:r>
              <a:rPr lang="en-US" sz="4900" b="1" dirty="0">
                <a:solidFill>
                  <a:schemeClr val="bg1"/>
                </a:solidFill>
              </a:rPr>
              <a:t> 1</a:t>
            </a:r>
          </a:p>
        </p:txBody>
      </p:sp>
      <p:pic>
        <p:nvPicPr>
          <p:cNvPr id="2050" name="Picture 2" descr="‎The Candymakers by Wendy Mass on Apple Books">
            <a:extLst>
              <a:ext uri="{FF2B5EF4-FFF2-40B4-BE49-F238E27FC236}">
                <a16:creationId xmlns:a16="http://schemas.microsoft.com/office/drawing/2014/main" id="{4279CF78-69ED-4745-F6F4-62EE91F2A6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475" y="1433585"/>
            <a:ext cx="5390022" cy="52279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561DBDD-4A13-12BB-B445-2FC236271D68}"/>
              </a:ext>
            </a:extLst>
          </p:cNvPr>
          <p:cNvSpPr txBox="1"/>
          <p:nvPr/>
        </p:nvSpPr>
        <p:spPr>
          <a:xfrm>
            <a:off x="5141431" y="1609960"/>
            <a:ext cx="6620671" cy="3865429"/>
          </a:xfrm>
          <a:prstGeom prst="rect">
            <a:avLst/>
          </a:prstGeom>
        </p:spPr>
        <p:txBody>
          <a:bodyPr vert="horz" lIns="91440" tIns="45720" rIns="91440" bIns="45720" rtlCol="0" anchor="t">
            <a:normAutofit fontScale="92500" lnSpcReduction="10000"/>
          </a:bodyPr>
          <a:lstStyle/>
          <a:p>
            <a:pPr>
              <a:lnSpc>
                <a:spcPct val="90000"/>
              </a:lnSpc>
              <a:spcAft>
                <a:spcPts val="600"/>
              </a:spcAft>
            </a:pPr>
            <a:r>
              <a:rPr lang="en-US" sz="2400" dirty="0">
                <a:ea typeface="Calibri"/>
                <a:cs typeface="Calibri"/>
              </a:rPr>
              <a:t>We will be writing...</a:t>
            </a:r>
          </a:p>
          <a:p>
            <a:pPr>
              <a:lnSpc>
                <a:spcPct val="90000"/>
              </a:lnSpc>
              <a:spcAft>
                <a:spcPts val="600"/>
              </a:spcAft>
            </a:pPr>
            <a:endParaRPr lang="en-US" sz="2400" dirty="0">
              <a:ea typeface="Calibri"/>
              <a:cs typeface="Calibri"/>
            </a:endParaRPr>
          </a:p>
          <a:p>
            <a:pPr>
              <a:lnSpc>
                <a:spcPct val="90000"/>
              </a:lnSpc>
              <a:spcAft>
                <a:spcPts val="600"/>
              </a:spcAft>
            </a:pPr>
            <a:r>
              <a:rPr lang="en-US" sz="2400" dirty="0">
                <a:ea typeface="Calibri"/>
                <a:cs typeface="Calibri"/>
              </a:rPr>
              <a:t>Funny poems all about our </a:t>
            </a:r>
            <a:r>
              <a:rPr lang="en-US" sz="2400" dirty="0" err="1">
                <a:ea typeface="Calibri"/>
                <a:cs typeface="Calibri"/>
              </a:rPr>
              <a:t>favourite</a:t>
            </a:r>
            <a:r>
              <a:rPr lang="en-US" sz="2400" dirty="0">
                <a:ea typeface="Calibri"/>
                <a:cs typeface="Calibri"/>
              </a:rPr>
              <a:t> sweets</a:t>
            </a:r>
          </a:p>
          <a:p>
            <a:pPr>
              <a:lnSpc>
                <a:spcPct val="90000"/>
              </a:lnSpc>
              <a:spcAft>
                <a:spcPts val="600"/>
              </a:spcAft>
            </a:pPr>
            <a:endParaRPr lang="en-US" sz="2400" dirty="0">
              <a:ea typeface="Calibri"/>
              <a:cs typeface="Calibri"/>
            </a:endParaRPr>
          </a:p>
          <a:p>
            <a:pPr>
              <a:lnSpc>
                <a:spcPct val="90000"/>
              </a:lnSpc>
              <a:spcAft>
                <a:spcPts val="600"/>
              </a:spcAft>
            </a:pPr>
            <a:r>
              <a:rPr lang="en-US" sz="2400" dirty="0">
                <a:ea typeface="Calibri"/>
                <a:cs typeface="Calibri"/>
              </a:rPr>
              <a:t>A mystery story full of suspense</a:t>
            </a:r>
          </a:p>
          <a:p>
            <a:pPr>
              <a:lnSpc>
                <a:spcPct val="90000"/>
              </a:lnSpc>
              <a:spcAft>
                <a:spcPts val="600"/>
              </a:spcAft>
            </a:pPr>
            <a:endParaRPr lang="en-US" sz="2400" dirty="0">
              <a:ea typeface="Calibri"/>
              <a:cs typeface="Calibri"/>
            </a:endParaRPr>
          </a:p>
          <a:p>
            <a:pPr>
              <a:lnSpc>
                <a:spcPct val="90000"/>
              </a:lnSpc>
              <a:spcAft>
                <a:spcPts val="600"/>
              </a:spcAft>
            </a:pPr>
            <a:r>
              <a:rPr lang="en-US" sz="2400" dirty="0">
                <a:ea typeface="Calibri"/>
                <a:cs typeface="Calibri"/>
              </a:rPr>
              <a:t>A persuasive advert </a:t>
            </a:r>
          </a:p>
          <a:p>
            <a:pPr>
              <a:lnSpc>
                <a:spcPct val="90000"/>
              </a:lnSpc>
              <a:spcAft>
                <a:spcPts val="600"/>
              </a:spcAft>
            </a:pPr>
            <a:endParaRPr lang="en-US" sz="2400" dirty="0">
              <a:ea typeface="Calibri"/>
              <a:cs typeface="Calibri"/>
            </a:endParaRPr>
          </a:p>
          <a:p>
            <a:pPr>
              <a:lnSpc>
                <a:spcPct val="90000"/>
              </a:lnSpc>
              <a:spcAft>
                <a:spcPts val="600"/>
              </a:spcAft>
            </a:pPr>
            <a:r>
              <a:rPr lang="en-US" sz="2400" dirty="0">
                <a:ea typeface="Calibri"/>
                <a:cs typeface="Calibri"/>
              </a:rPr>
              <a:t>We will focus on further building </a:t>
            </a:r>
            <a:r>
              <a:rPr lang="en-GB" sz="2400" dirty="0">
                <a:ea typeface="Calibri"/>
                <a:cs typeface="Calibri"/>
              </a:rPr>
              <a:t>rich vocabulary, using a variety of techniques to build tension and suspense and develop our persuasive writing techniques.</a:t>
            </a:r>
            <a:endParaRPr lang="en-US" sz="2400" dirty="0">
              <a:ea typeface="Calibri"/>
              <a:cs typeface="Calibri"/>
            </a:endParaRPr>
          </a:p>
          <a:p>
            <a:pPr>
              <a:lnSpc>
                <a:spcPct val="90000"/>
              </a:lnSpc>
              <a:spcAft>
                <a:spcPts val="600"/>
              </a:spcAft>
            </a:pPr>
            <a:endParaRPr lang="en-GB" sz="2400" b="1" dirty="0">
              <a:ea typeface="Calibri"/>
              <a:cs typeface="Calibri"/>
            </a:endParaRPr>
          </a:p>
          <a:p>
            <a:pPr>
              <a:lnSpc>
                <a:spcPct val="90000"/>
              </a:lnSpc>
              <a:spcAft>
                <a:spcPts val="600"/>
              </a:spcAft>
            </a:pPr>
            <a:endParaRPr lang="en-US" sz="2400" b="1" dirty="0">
              <a:ea typeface="Calibri"/>
              <a:cs typeface="Calibri"/>
            </a:endParaRPr>
          </a:p>
          <a:p>
            <a:pPr>
              <a:lnSpc>
                <a:spcPct val="90000"/>
              </a:lnSpc>
              <a:spcAft>
                <a:spcPts val="600"/>
              </a:spcAft>
            </a:pPr>
            <a:endParaRPr lang="en-US" sz="2400" b="1" dirty="0">
              <a:ea typeface="Calibri"/>
              <a:cs typeface="Calibri"/>
            </a:endParaRPr>
          </a:p>
          <a:p>
            <a:pPr>
              <a:lnSpc>
                <a:spcPct val="90000"/>
              </a:lnSpc>
              <a:spcAft>
                <a:spcPts val="600"/>
              </a:spcAft>
            </a:pPr>
            <a:endParaRPr lang="en-US" sz="2400" b="1" dirty="0">
              <a:highlight>
                <a:srgbClr val="FFFF00"/>
              </a:highlight>
              <a:ea typeface="Calibri"/>
              <a:cs typeface="Calibri"/>
            </a:endParaRPr>
          </a:p>
        </p:txBody>
      </p:sp>
    </p:spTree>
    <p:extLst>
      <p:ext uri="{BB962C8B-B14F-4D97-AF65-F5344CB8AC3E}">
        <p14:creationId xmlns:p14="http://schemas.microsoft.com/office/powerpoint/2010/main" val="869226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NFER tests at the end of Autumn, Spring and Summer terms. </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a:t>Speak to Mr </a:t>
            </a:r>
            <a:r>
              <a:rPr lang="en-GB" sz="2000" dirty="0"/>
              <a:t>Currie (Year 4,5,6 Teaching and Learning Lead)</a:t>
            </a:r>
          </a:p>
          <a:p>
            <a:r>
              <a:rPr lang="en-GB" sz="2000" dirty="0"/>
              <a:t>Request a meeting with DHT Mr Venn (contact office)</a:t>
            </a:r>
          </a:p>
          <a:p>
            <a:r>
              <a:rPr lang="en-GB" sz="2000" dirty="0"/>
              <a:t>If you are still concerned and situation has not been resolved, request an appointment  with HT Mrs Gannon</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3"/>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I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dirty="0">
                <a:solidFill>
                  <a:schemeClr val="bg1"/>
                </a:solidFill>
              </a:rPr>
              <a:t>Key days /dates</a:t>
            </a:r>
            <a:endParaRPr lang="en-GB" sz="4900" b="1" dirty="0">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dirty="0"/>
              <a:t>PE days – Tuesday (Outdoor PE with </a:t>
            </a:r>
            <a:r>
              <a:rPr lang="en-US" dirty="0" err="1"/>
              <a:t>Mr</a:t>
            </a:r>
            <a:r>
              <a:rPr lang="en-US" dirty="0"/>
              <a:t> Brown</a:t>
            </a:r>
            <a:r>
              <a:rPr lang="en-US"/>
              <a:t>) Monday </a:t>
            </a:r>
            <a:r>
              <a:rPr lang="en-US" dirty="0"/>
              <a:t>(Indoor PE with class team)</a:t>
            </a:r>
          </a:p>
          <a:p>
            <a:r>
              <a:rPr lang="en-US" dirty="0"/>
              <a:t>Homework days: Sent out Friday, due back in on Tuesdays</a:t>
            </a:r>
          </a:p>
          <a:p>
            <a:r>
              <a:rPr lang="en-US" dirty="0"/>
              <a:t>Pupils are expected to read everyday. Books changed upon completion of banded text</a:t>
            </a:r>
          </a:p>
          <a:p>
            <a:r>
              <a:rPr lang="en-US" dirty="0"/>
              <a:t>Music lessons. Music lesson with </a:t>
            </a:r>
            <a:r>
              <a:rPr lang="en-US" dirty="0" err="1"/>
              <a:t>Mr</a:t>
            </a:r>
            <a:r>
              <a:rPr lang="en-US" dirty="0"/>
              <a:t> Okine Tuesday</a:t>
            </a:r>
          </a:p>
          <a:p>
            <a:r>
              <a:rPr lang="en-US" dirty="0"/>
              <a:t>Parent consultation day: Thursday 15</a:t>
            </a:r>
            <a:r>
              <a:rPr lang="en-US" baseline="30000" dirty="0"/>
              <a:t>th</a:t>
            </a:r>
            <a:r>
              <a:rPr lang="en-US" dirty="0"/>
              <a:t> October</a:t>
            </a:r>
          </a:p>
          <a:p>
            <a:pPr marL="0" indent="0">
              <a:buNone/>
            </a:pPr>
            <a:endParaRPr lang="en-US"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3963468338e13dd6a56bdb032f91c027">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8837034994bf6c338ada78095d3358b2"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C0C7594-E608-4087-B172-2943F48F4E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3.xml><?xml version="1.0" encoding="utf-8"?>
<ds:datastoreItem xmlns:ds="http://schemas.openxmlformats.org/officeDocument/2006/customXml" ds:itemID="{71082FEC-DADA-4708-8109-8770702528CB}">
  <ds:schemaRefs>
    <ds:schemaRef ds:uri="ad56065b-0db5-4d50-ab97-70d76a5d6ca1"/>
    <ds:schemaRef ds:uri="http://www.w3.org/XML/1998/namespace"/>
    <ds:schemaRef ds:uri="http://schemas.microsoft.com/office/2006/metadata/properties"/>
    <ds:schemaRef ds:uri="http://purl.org/dc/terms/"/>
    <ds:schemaRef ds:uri="http://purl.org/dc/dcmitype/"/>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0</TotalTime>
  <Words>1536</Words>
  <Application>Microsoft Office PowerPoint</Application>
  <PresentationFormat>Widescreen</PresentationFormat>
  <Paragraphs>143</Paragraphs>
  <Slides>25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Calibri Light</vt:lpstr>
      <vt:lpstr>Office Theme</vt:lpstr>
      <vt:lpstr>PowerPoint Presentation</vt:lpstr>
      <vt:lpstr>Meet the team</vt:lpstr>
      <vt:lpstr> Our School Values </vt:lpstr>
      <vt:lpstr>Our Learning Behaviours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 1</vt:lpstr>
      <vt:lpstr>How do I know how well my child is doing?</vt:lpstr>
      <vt:lpstr>What should I do if I have any questions or concerns?</vt:lpstr>
      <vt:lpstr>Key days /dates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Ashan Venn</cp:lastModifiedBy>
  <cp:revision>16</cp:revision>
  <dcterms:created xsi:type="dcterms:W3CDTF">2021-05-26T17:13:06Z</dcterms:created>
  <dcterms:modified xsi:type="dcterms:W3CDTF">2026-09-16T08:51:57Z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