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31"/>
  </p:notesMasterIdLst>
  <p:sldIdLst>
    <p:sldId id="256" r:id="rId5"/>
    <p:sldId id="257" r:id="rId6"/>
    <p:sldId id="284" r:id="rId7"/>
    <p:sldId id="305" r:id="rId8"/>
    <p:sldId id="272" r:id="rId9"/>
    <p:sldId id="301" r:id="rId10"/>
    <p:sldId id="276" r:id="rId11"/>
    <p:sldId id="274" r:id="rId12"/>
    <p:sldId id="275" r:id="rId13"/>
    <p:sldId id="259" r:id="rId14"/>
    <p:sldId id="317" r:id="rId15"/>
    <p:sldId id="260" r:id="rId16"/>
    <p:sldId id="262" r:id="rId17"/>
    <p:sldId id="279" r:id="rId18"/>
    <p:sldId id="269" r:id="rId19"/>
    <p:sldId id="318" r:id="rId20"/>
    <p:sldId id="313" r:id="rId21"/>
    <p:sldId id="264" r:id="rId22"/>
    <p:sldId id="265" r:id="rId23"/>
    <p:sldId id="263" r:id="rId24"/>
    <p:sldId id="271" r:id="rId25"/>
    <p:sldId id="268" r:id="rId26"/>
    <p:sldId id="270" r:id="rId27"/>
    <p:sldId id="273" r:id="rId28"/>
    <p:sldId id="258" r:id="rId29"/>
    <p:sldId id="306"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8189D"/>
    <a:srgbClr val="AA8A30"/>
    <a:srgbClr val="98178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40" autoAdjust="0"/>
    <p:restoredTop sz="94660"/>
  </p:normalViewPr>
  <p:slideViewPr>
    <p:cSldViewPr snapToGrid="0">
      <p:cViewPr varScale="1">
        <p:scale>
          <a:sx n="56" d="100"/>
          <a:sy n="56" d="100"/>
        </p:scale>
        <p:origin x="1068"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ableStyles" Target="tableStyle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thany McLean" userId="14a0652c-d732-42bf-b27d-47920cfd8172" providerId="ADAL" clId="{2FF44D75-C046-4B11-813B-78F9850644FF}"/>
    <pc:docChg chg="custSel modSld">
      <pc:chgData name="Bethany McLean" userId="14a0652c-d732-42bf-b27d-47920cfd8172" providerId="ADAL" clId="{2FF44D75-C046-4B11-813B-78F9850644FF}" dt="2026-09-11T14:56:05.210" v="49" actId="20577"/>
      <pc:docMkLst>
        <pc:docMk/>
      </pc:docMkLst>
      <pc:sldChg chg="addSp delSp modSp mod">
        <pc:chgData name="Bethany McLean" userId="14a0652c-d732-42bf-b27d-47920cfd8172" providerId="ADAL" clId="{2FF44D75-C046-4B11-813B-78F9850644FF}" dt="2026-09-11T14:54:53.108" v="46" actId="478"/>
        <pc:sldMkLst>
          <pc:docMk/>
          <pc:sldMk cId="1196415090" sldId="257"/>
        </pc:sldMkLst>
        <pc:picChg chg="del">
          <ac:chgData name="Bethany McLean" userId="14a0652c-d732-42bf-b27d-47920cfd8172" providerId="ADAL" clId="{2FF44D75-C046-4B11-813B-78F9850644FF}" dt="2026-09-11T14:54:50.652" v="44" actId="478"/>
          <ac:picMkLst>
            <pc:docMk/>
            <pc:sldMk cId="1196415090" sldId="257"/>
            <ac:picMk id="7" creationId="{601FC387-8BFF-F4E8-2487-10D732BBE372}"/>
          </ac:picMkLst>
        </pc:picChg>
        <pc:picChg chg="add del mod">
          <ac:chgData name="Bethany McLean" userId="14a0652c-d732-42bf-b27d-47920cfd8172" providerId="ADAL" clId="{2FF44D75-C046-4B11-813B-78F9850644FF}" dt="2026-09-11T14:54:51.743" v="45" actId="478"/>
          <ac:picMkLst>
            <pc:docMk/>
            <pc:sldMk cId="1196415090" sldId="257"/>
            <ac:picMk id="10" creationId="{575CD59F-BFC4-1E6E-B2C4-44C607EC3D36}"/>
          </ac:picMkLst>
        </pc:picChg>
        <pc:picChg chg="add del mod">
          <ac:chgData name="Bethany McLean" userId="14a0652c-d732-42bf-b27d-47920cfd8172" providerId="ADAL" clId="{2FF44D75-C046-4B11-813B-78F9850644FF}" dt="2026-09-11T14:54:53.108" v="46" actId="478"/>
          <ac:picMkLst>
            <pc:docMk/>
            <pc:sldMk cId="1196415090" sldId="257"/>
            <ac:picMk id="13" creationId="{D91F4293-38B4-7ED7-F305-A5BDBC67E6F4}"/>
          </ac:picMkLst>
        </pc:picChg>
      </pc:sldChg>
      <pc:sldChg chg="modSp mod">
        <pc:chgData name="Bethany McLean" userId="14a0652c-d732-42bf-b27d-47920cfd8172" providerId="ADAL" clId="{2FF44D75-C046-4B11-813B-78F9850644FF}" dt="2026-09-11T14:56:05.210" v="49" actId="20577"/>
        <pc:sldMkLst>
          <pc:docMk/>
          <pc:sldMk cId="1147647622" sldId="258"/>
        </pc:sldMkLst>
        <pc:spChg chg="mod">
          <ac:chgData name="Bethany McLean" userId="14a0652c-d732-42bf-b27d-47920cfd8172" providerId="ADAL" clId="{2FF44D75-C046-4B11-813B-78F9850644FF}" dt="2026-09-11T14:56:05.210" v="49" actId="20577"/>
          <ac:spMkLst>
            <pc:docMk/>
            <pc:sldMk cId="1147647622" sldId="258"/>
            <ac:spMk id="3" creationId="{00000000-0000-0000-0000-000000000000}"/>
          </ac:spMkLst>
        </pc:spChg>
      </pc:sldChg>
      <pc:sldChg chg="modSp mod">
        <pc:chgData name="Bethany McLean" userId="14a0652c-d732-42bf-b27d-47920cfd8172" providerId="ADAL" clId="{2FF44D75-C046-4B11-813B-78F9850644FF}" dt="2026-09-09T08:11:49.877" v="43" actId="20577"/>
        <pc:sldMkLst>
          <pc:docMk/>
          <pc:sldMk cId="2641612773" sldId="269"/>
        </pc:sldMkLst>
        <pc:spChg chg="mod">
          <ac:chgData name="Bethany McLean" userId="14a0652c-d732-42bf-b27d-47920cfd8172" providerId="ADAL" clId="{2FF44D75-C046-4B11-813B-78F9850644FF}" dt="2026-09-09T08:11:49.877" v="43" actId="20577"/>
          <ac:spMkLst>
            <pc:docMk/>
            <pc:sldMk cId="2641612773" sldId="269"/>
            <ac:spMk id="3" creationId="{00000000-0000-0000-0000-000000000000}"/>
          </ac:spMkLst>
        </pc:spChg>
      </pc:sldChg>
      <pc:sldChg chg="modSp mod">
        <pc:chgData name="Bethany McLean" userId="14a0652c-d732-42bf-b27d-47920cfd8172" providerId="ADAL" clId="{2FF44D75-C046-4B11-813B-78F9850644FF}" dt="2026-09-11T14:55:48.174" v="48" actId="20577"/>
        <pc:sldMkLst>
          <pc:docMk/>
          <pc:sldMk cId="644262801" sldId="313"/>
        </pc:sldMkLst>
        <pc:spChg chg="mod">
          <ac:chgData name="Bethany McLean" userId="14a0652c-d732-42bf-b27d-47920cfd8172" providerId="ADAL" clId="{2FF44D75-C046-4B11-813B-78F9850644FF}" dt="2026-09-11T14:55:48.174" v="48" actId="20577"/>
          <ac:spMkLst>
            <pc:docMk/>
            <pc:sldMk cId="644262801" sldId="313"/>
            <ac:spMk id="14" creationId="{61FB01E2-48C6-E363-2DF7-19FD60CAFDA2}"/>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F9B59BE-D6F5-487C-A43D-E4001447FB9C}" type="datetimeFigureOut">
              <a:rPr lang="en-GB" smtClean="0"/>
              <a:t>11/09/2026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3392FA-72E3-43BA-B086-212610B12271}" type="slidenum">
              <a:rPr lang="en-GB" smtClean="0"/>
              <a:t>‹#›</a:t>
            </a:fld>
            <a:endParaRPr lang="en-GB"/>
          </a:p>
        </p:txBody>
      </p:sp>
    </p:spTree>
    <p:extLst>
      <p:ext uri="{BB962C8B-B14F-4D97-AF65-F5344CB8AC3E}">
        <p14:creationId xmlns:p14="http://schemas.microsoft.com/office/powerpoint/2010/main" val="2138143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b5b41c6124_0_5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65" name="Google Shape;65;gb5b41c6124_0_55:notes"/>
          <p:cNvSpPr txBox="1">
            <a:spLocks noGrp="1"/>
          </p:cNvSpPr>
          <p:nvPr>
            <p:ph type="body" idx="1"/>
          </p:nvPr>
        </p:nvSpPr>
        <p:spPr>
          <a:xfrm>
            <a:off x="906357" y="4715153"/>
            <a:ext cx="4984962" cy="4466987"/>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Here are the Zones – we will introduce them to you using the lesson you will give your class</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BE70-17B5-4949-BDF0-40C647146347}"/>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329896F1-32A1-364E-9DB2-B8A3A03678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92C60DF9-E072-404B-9B8A-976B3B4307FF}"/>
              </a:ext>
            </a:extLst>
          </p:cNvPr>
          <p:cNvSpPr>
            <a:spLocks noGrp="1"/>
          </p:cNvSpPr>
          <p:nvPr>
            <p:ph type="dt" sz="half" idx="10"/>
          </p:nvPr>
        </p:nvSpPr>
        <p:spPr/>
        <p:txBody>
          <a:bodyPr/>
          <a:lstStyle/>
          <a:p>
            <a:fld id="{B096A23F-174C-574C-81AB-2182E3C5DF4F}" type="datetimeFigureOut">
              <a:rPr lang="en-US" smtClean="0"/>
              <a:t>9/11/2026</a:t>
            </a:fld>
            <a:endParaRPr lang="en-US"/>
          </a:p>
        </p:txBody>
      </p:sp>
      <p:sp>
        <p:nvSpPr>
          <p:cNvPr id="5" name="Footer Placeholder 4">
            <a:extLst>
              <a:ext uri="{FF2B5EF4-FFF2-40B4-BE49-F238E27FC236}">
                <a16:creationId xmlns:a16="http://schemas.microsoft.com/office/drawing/2014/main" id="{19750F2B-3F29-5C4F-B67F-1F77668141A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5998806-D9D8-754D-96A4-E75BFE1BFF17}"/>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19923659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FCA0ED-9A22-DD4A-9A4C-99248EDC4DA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0C66E7D-507A-AB43-ADC9-B8520EE952DD}"/>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2D0EB65-CF18-8646-949E-BA207482545E}"/>
              </a:ext>
            </a:extLst>
          </p:cNvPr>
          <p:cNvSpPr>
            <a:spLocks noGrp="1"/>
          </p:cNvSpPr>
          <p:nvPr>
            <p:ph type="dt" sz="half" idx="10"/>
          </p:nvPr>
        </p:nvSpPr>
        <p:spPr/>
        <p:txBody>
          <a:bodyPr/>
          <a:lstStyle/>
          <a:p>
            <a:fld id="{B096A23F-174C-574C-81AB-2182E3C5DF4F}" type="datetimeFigureOut">
              <a:rPr lang="en-US" smtClean="0"/>
              <a:t>9/11/2026</a:t>
            </a:fld>
            <a:endParaRPr lang="en-US"/>
          </a:p>
        </p:txBody>
      </p:sp>
      <p:sp>
        <p:nvSpPr>
          <p:cNvPr id="5" name="Footer Placeholder 4">
            <a:extLst>
              <a:ext uri="{FF2B5EF4-FFF2-40B4-BE49-F238E27FC236}">
                <a16:creationId xmlns:a16="http://schemas.microsoft.com/office/drawing/2014/main" id="{6E0636BE-2BBB-CB4C-8E07-C6DAD4FB855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8B6FB23-2961-FD43-AB35-4A71275197F7}"/>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25689730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C7ACE4-7BED-1D40-8B40-67CA084EFA7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1BA0C366-8CD9-FE4C-AA02-F40FF928262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944DD214-AD7C-1B4B-9893-EC30C7E1672E}"/>
              </a:ext>
            </a:extLst>
          </p:cNvPr>
          <p:cNvSpPr>
            <a:spLocks noGrp="1"/>
          </p:cNvSpPr>
          <p:nvPr>
            <p:ph type="dt" sz="half" idx="10"/>
          </p:nvPr>
        </p:nvSpPr>
        <p:spPr/>
        <p:txBody>
          <a:bodyPr/>
          <a:lstStyle/>
          <a:p>
            <a:fld id="{B096A23F-174C-574C-81AB-2182E3C5DF4F}" type="datetimeFigureOut">
              <a:rPr lang="en-US" smtClean="0"/>
              <a:t>9/11/2026</a:t>
            </a:fld>
            <a:endParaRPr lang="en-US"/>
          </a:p>
        </p:txBody>
      </p:sp>
      <p:sp>
        <p:nvSpPr>
          <p:cNvPr id="5" name="Footer Placeholder 4">
            <a:extLst>
              <a:ext uri="{FF2B5EF4-FFF2-40B4-BE49-F238E27FC236}">
                <a16:creationId xmlns:a16="http://schemas.microsoft.com/office/drawing/2014/main" id="{29B8282D-00C0-2E4F-BEAC-7DB3BDE7B68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6FFE3C-5C77-F14D-ACD5-ECD30D010975}"/>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5323607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F5AA40-3F56-334C-9D5E-A5041D684F4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732EF574-750E-E04C-819A-141EC9616B45}"/>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AC9DC9A3-CAF3-7B44-A05B-01B555404D54}"/>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E404602A-0DB4-4946-96BE-97E99D51B80D}"/>
              </a:ext>
            </a:extLst>
          </p:cNvPr>
          <p:cNvSpPr>
            <a:spLocks noGrp="1"/>
          </p:cNvSpPr>
          <p:nvPr>
            <p:ph type="dt" sz="half" idx="10"/>
          </p:nvPr>
        </p:nvSpPr>
        <p:spPr/>
        <p:txBody>
          <a:bodyPr/>
          <a:lstStyle/>
          <a:p>
            <a:fld id="{B096A23F-174C-574C-81AB-2182E3C5DF4F}" type="datetimeFigureOut">
              <a:rPr lang="en-US" smtClean="0"/>
              <a:t>9/11/2026</a:t>
            </a:fld>
            <a:endParaRPr lang="en-US"/>
          </a:p>
        </p:txBody>
      </p:sp>
      <p:sp>
        <p:nvSpPr>
          <p:cNvPr id="6" name="Footer Placeholder 5">
            <a:extLst>
              <a:ext uri="{FF2B5EF4-FFF2-40B4-BE49-F238E27FC236}">
                <a16:creationId xmlns:a16="http://schemas.microsoft.com/office/drawing/2014/main" id="{7743EDD6-47FE-4740-BAF3-638A6107B58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F60B37C-254E-EF43-95D5-869820AC2CB9}"/>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1362417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8849CD-C777-1241-8AE7-743C5813D6E9}"/>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05DFDF4-1B84-C54B-B361-8134A92FDA1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8C6DAD62-B709-204D-8FF5-C75C8FEA2A26}"/>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B3EF2AEF-BE62-DE46-9CFE-C457A693B1F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3B809120-6473-A840-8984-699E9E9AD592}"/>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EDC2EF06-7562-F241-9C7B-6AEA84EE5DB0}"/>
              </a:ext>
            </a:extLst>
          </p:cNvPr>
          <p:cNvSpPr>
            <a:spLocks noGrp="1"/>
          </p:cNvSpPr>
          <p:nvPr>
            <p:ph type="dt" sz="half" idx="10"/>
          </p:nvPr>
        </p:nvSpPr>
        <p:spPr/>
        <p:txBody>
          <a:bodyPr/>
          <a:lstStyle/>
          <a:p>
            <a:fld id="{B096A23F-174C-574C-81AB-2182E3C5DF4F}" type="datetimeFigureOut">
              <a:rPr lang="en-US" smtClean="0"/>
              <a:t>9/11/2026</a:t>
            </a:fld>
            <a:endParaRPr lang="en-US"/>
          </a:p>
        </p:txBody>
      </p:sp>
      <p:sp>
        <p:nvSpPr>
          <p:cNvPr id="8" name="Footer Placeholder 7">
            <a:extLst>
              <a:ext uri="{FF2B5EF4-FFF2-40B4-BE49-F238E27FC236}">
                <a16:creationId xmlns:a16="http://schemas.microsoft.com/office/drawing/2014/main" id="{F63D92E2-9272-5942-BFED-6A48B2CDB88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85C674B-3FDD-AF4C-A567-E5C07868BBEA}"/>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175393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EDB99-30AA-DB4B-9253-8A61F5C8F35B}"/>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72DBDABE-02AE-9349-9E0B-74D828E56F06}"/>
              </a:ext>
            </a:extLst>
          </p:cNvPr>
          <p:cNvSpPr>
            <a:spLocks noGrp="1"/>
          </p:cNvSpPr>
          <p:nvPr>
            <p:ph type="dt" sz="half" idx="10"/>
          </p:nvPr>
        </p:nvSpPr>
        <p:spPr/>
        <p:txBody>
          <a:bodyPr/>
          <a:lstStyle/>
          <a:p>
            <a:fld id="{B096A23F-174C-574C-81AB-2182E3C5DF4F}" type="datetimeFigureOut">
              <a:rPr lang="en-US" smtClean="0"/>
              <a:t>9/11/2026</a:t>
            </a:fld>
            <a:endParaRPr lang="en-US"/>
          </a:p>
        </p:txBody>
      </p:sp>
      <p:sp>
        <p:nvSpPr>
          <p:cNvPr id="4" name="Footer Placeholder 3">
            <a:extLst>
              <a:ext uri="{FF2B5EF4-FFF2-40B4-BE49-F238E27FC236}">
                <a16:creationId xmlns:a16="http://schemas.microsoft.com/office/drawing/2014/main" id="{0D16E9FC-7DD3-754D-8B7A-D82D9B5394B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BE176E2-AC21-F349-965D-56D1E3B2C0CB}"/>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1459384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3436E3-5126-154A-B5DF-8C686EBA500F}"/>
              </a:ext>
            </a:extLst>
          </p:cNvPr>
          <p:cNvSpPr>
            <a:spLocks noGrp="1"/>
          </p:cNvSpPr>
          <p:nvPr>
            <p:ph type="dt" sz="half" idx="10"/>
          </p:nvPr>
        </p:nvSpPr>
        <p:spPr/>
        <p:txBody>
          <a:bodyPr/>
          <a:lstStyle/>
          <a:p>
            <a:fld id="{B096A23F-174C-574C-81AB-2182E3C5DF4F}" type="datetimeFigureOut">
              <a:rPr lang="en-US" smtClean="0"/>
              <a:t>9/11/2026</a:t>
            </a:fld>
            <a:endParaRPr lang="en-US"/>
          </a:p>
        </p:txBody>
      </p:sp>
      <p:sp>
        <p:nvSpPr>
          <p:cNvPr id="3" name="Footer Placeholder 2">
            <a:extLst>
              <a:ext uri="{FF2B5EF4-FFF2-40B4-BE49-F238E27FC236}">
                <a16:creationId xmlns:a16="http://schemas.microsoft.com/office/drawing/2014/main" id="{A7EE89DC-4EEE-4343-9E68-B2836DADE73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D10FD62-6923-B748-B448-9AC0D8007D19}"/>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6108340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5F61C3-B120-5E4D-9C90-BCBCB60F170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07FCABD9-DC62-BE4F-BC0E-EF34E663B22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ECD75E84-7D2F-8244-8E7E-1C52C67273C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58A61EC-4643-5646-83BD-745A54FB4EDB}"/>
              </a:ext>
            </a:extLst>
          </p:cNvPr>
          <p:cNvSpPr>
            <a:spLocks noGrp="1"/>
          </p:cNvSpPr>
          <p:nvPr>
            <p:ph type="dt" sz="half" idx="10"/>
          </p:nvPr>
        </p:nvSpPr>
        <p:spPr/>
        <p:txBody>
          <a:bodyPr/>
          <a:lstStyle/>
          <a:p>
            <a:fld id="{B096A23F-174C-574C-81AB-2182E3C5DF4F}" type="datetimeFigureOut">
              <a:rPr lang="en-US" smtClean="0"/>
              <a:t>9/11/2026</a:t>
            </a:fld>
            <a:endParaRPr lang="en-US"/>
          </a:p>
        </p:txBody>
      </p:sp>
      <p:sp>
        <p:nvSpPr>
          <p:cNvPr id="6" name="Footer Placeholder 5">
            <a:extLst>
              <a:ext uri="{FF2B5EF4-FFF2-40B4-BE49-F238E27FC236}">
                <a16:creationId xmlns:a16="http://schemas.microsoft.com/office/drawing/2014/main" id="{BEC5A896-9D50-D440-9651-6F699C1583D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4DB62C7-45BA-EF4C-A5B5-86CACAFD8DD4}"/>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5401509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F844A6-F716-5B41-82FA-0E5BFAAB04E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FDBF2BFA-C09C-9147-BDBB-9B9B280B2FD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D515CC4-73E6-C04A-8507-479AC70FE57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833D700-1742-CB49-9213-25D7BC886834}"/>
              </a:ext>
            </a:extLst>
          </p:cNvPr>
          <p:cNvSpPr>
            <a:spLocks noGrp="1"/>
          </p:cNvSpPr>
          <p:nvPr>
            <p:ph type="dt" sz="half" idx="10"/>
          </p:nvPr>
        </p:nvSpPr>
        <p:spPr/>
        <p:txBody>
          <a:bodyPr/>
          <a:lstStyle/>
          <a:p>
            <a:fld id="{B096A23F-174C-574C-81AB-2182E3C5DF4F}" type="datetimeFigureOut">
              <a:rPr lang="en-US" smtClean="0"/>
              <a:t>9/11/2026</a:t>
            </a:fld>
            <a:endParaRPr lang="en-US"/>
          </a:p>
        </p:txBody>
      </p:sp>
      <p:sp>
        <p:nvSpPr>
          <p:cNvPr id="6" name="Footer Placeholder 5">
            <a:extLst>
              <a:ext uri="{FF2B5EF4-FFF2-40B4-BE49-F238E27FC236}">
                <a16:creationId xmlns:a16="http://schemas.microsoft.com/office/drawing/2014/main" id="{23D8436A-27CC-7E49-9B74-844867FDE67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EFB7F47-BAFB-DA40-8CC1-95241CC713FE}"/>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548840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3F8957-9CE6-C943-A32D-F7FE5D0B83B9}"/>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6CE09DC-A93C-ED49-97F2-538B9AE09E9B}"/>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400EAE0-A337-334B-B971-E9AFEB7F90CA}"/>
              </a:ext>
            </a:extLst>
          </p:cNvPr>
          <p:cNvSpPr>
            <a:spLocks noGrp="1"/>
          </p:cNvSpPr>
          <p:nvPr>
            <p:ph type="dt" sz="half" idx="10"/>
          </p:nvPr>
        </p:nvSpPr>
        <p:spPr/>
        <p:txBody>
          <a:bodyPr/>
          <a:lstStyle/>
          <a:p>
            <a:fld id="{B096A23F-174C-574C-81AB-2182E3C5DF4F}" type="datetimeFigureOut">
              <a:rPr lang="en-US" smtClean="0"/>
              <a:t>9/11/2026</a:t>
            </a:fld>
            <a:endParaRPr lang="en-US"/>
          </a:p>
        </p:txBody>
      </p:sp>
      <p:sp>
        <p:nvSpPr>
          <p:cNvPr id="5" name="Footer Placeholder 4">
            <a:extLst>
              <a:ext uri="{FF2B5EF4-FFF2-40B4-BE49-F238E27FC236}">
                <a16:creationId xmlns:a16="http://schemas.microsoft.com/office/drawing/2014/main" id="{38B0E1F7-789A-6840-801E-75B2BA48E3D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5D727B-146B-DF45-9832-40F4943410D8}"/>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27104259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80D43EB-F77A-5340-BE14-1328F31E88FC}"/>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30216568-F36C-C84D-A824-124800DEBDA6}"/>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9D47C96-E804-3D42-B6A1-3DF756DCC48B}"/>
              </a:ext>
            </a:extLst>
          </p:cNvPr>
          <p:cNvSpPr>
            <a:spLocks noGrp="1"/>
          </p:cNvSpPr>
          <p:nvPr>
            <p:ph type="dt" sz="half" idx="10"/>
          </p:nvPr>
        </p:nvSpPr>
        <p:spPr/>
        <p:txBody>
          <a:bodyPr/>
          <a:lstStyle/>
          <a:p>
            <a:fld id="{B096A23F-174C-574C-81AB-2182E3C5DF4F}" type="datetimeFigureOut">
              <a:rPr lang="en-US" smtClean="0"/>
              <a:t>9/11/2026</a:t>
            </a:fld>
            <a:endParaRPr lang="en-US"/>
          </a:p>
        </p:txBody>
      </p:sp>
      <p:sp>
        <p:nvSpPr>
          <p:cNvPr id="5" name="Footer Placeholder 4">
            <a:extLst>
              <a:ext uri="{FF2B5EF4-FFF2-40B4-BE49-F238E27FC236}">
                <a16:creationId xmlns:a16="http://schemas.microsoft.com/office/drawing/2014/main" id="{FB484934-412C-A94C-BD4B-D87F3E58875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7A7A664-5B95-4C44-9F6C-FB4137CA2BA9}"/>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6785876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74355C1-F7BC-0943-B0F5-99CAC302F88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386DFF2-C7D8-034D-9F3B-0E7200A67EB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DA57DC0-B9AF-A047-AD69-0A2D1761BE8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96A23F-174C-574C-81AB-2182E3C5DF4F}" type="datetimeFigureOut">
              <a:rPr lang="en-US" smtClean="0"/>
              <a:t>9/11/2026</a:t>
            </a:fld>
            <a:endParaRPr lang="en-US"/>
          </a:p>
        </p:txBody>
      </p:sp>
      <p:sp>
        <p:nvSpPr>
          <p:cNvPr id="5" name="Footer Placeholder 4">
            <a:extLst>
              <a:ext uri="{FF2B5EF4-FFF2-40B4-BE49-F238E27FC236}">
                <a16:creationId xmlns:a16="http://schemas.microsoft.com/office/drawing/2014/main" id="{18EBAAAA-FBE3-8B4C-87F0-0F12087842F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7312B85-073F-C442-8AC1-F2022CE2576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B247A3-AA37-D348-BAE2-134A88ED4A47}" type="slidenum">
              <a:rPr lang="en-US" smtClean="0"/>
              <a:t>‹#›</a:t>
            </a:fld>
            <a:endParaRPr lang="en-US"/>
          </a:p>
        </p:txBody>
      </p:sp>
    </p:spTree>
    <p:extLst>
      <p:ext uri="{BB962C8B-B14F-4D97-AF65-F5344CB8AC3E}">
        <p14:creationId xmlns:p14="http://schemas.microsoft.com/office/powerpoint/2010/main" val="2297433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6.png"/><Relationship Id="rId7"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5.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14.png"/><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9.xml.rels><?xml version="1.0" encoding="UTF-8" standalone="yes"?>
<Relationships xmlns="http://schemas.openxmlformats.org/package/2006/relationships"><Relationship Id="rId3" Type="http://schemas.openxmlformats.org/officeDocument/2006/relationships/image" Target="cid:image001.png@01D8B969.17448220" TargetMode="External"/><Relationship Id="rId2" Type="http://schemas.openxmlformats.org/officeDocument/2006/relationships/image" Target="../media/image22.png"/><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png"/><Relationship Id="rId1" Type="http://schemas.openxmlformats.org/officeDocument/2006/relationships/slideLayout" Target="../slideLayouts/slideLayout5.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3.png"/><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19.xml.rels><?xml version="1.0" encoding="UTF-8" standalone="yes"?>
<Relationships xmlns="http://schemas.openxmlformats.org/package/2006/relationships"><Relationship Id="rId3" Type="http://schemas.openxmlformats.org/officeDocument/2006/relationships/hyperlink" Target="https://mathsframe.co.uk/" TargetMode="External"/><Relationship Id="rId2" Type="http://schemas.openxmlformats.org/officeDocument/2006/relationships/hyperlink" Target="https://www.timestables.co.uk/speed-test/" TargetMode="External"/><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image" Target="../media/image2.png"/><Relationship Id="rId4" Type="http://schemas.openxmlformats.org/officeDocument/2006/relationships/hyperlink" Target="http://www.timestables.me.uk/"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enfieldheightsacademy.org.uk/" TargetMode="External"/><Relationship Id="rId1" Type="http://schemas.openxmlformats.org/officeDocument/2006/relationships/slideLayout" Target="../slideLayouts/slideLayout2.xml"/><Relationship Id="rId5" Type="http://schemas.openxmlformats.org/officeDocument/2006/relationships/image" Target="../media/image36.png"/><Relationship Id="rId4" Type="http://schemas.openxmlformats.org/officeDocument/2006/relationships/image" Target="../media/image35.png"/></Relationships>
</file>

<file path=ppt/slides/_rels/slide2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39.jpeg"/><Relationship Id="rId4" Type="http://schemas.openxmlformats.org/officeDocument/2006/relationships/image" Target="../media/image38.jpeg"/></Relationships>
</file>

<file path=ppt/slides/_rels/slide22.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mailto:eha-senco@northstartrust.org.uk" TargetMode="External"/><Relationship Id="rId2" Type="http://schemas.openxmlformats.org/officeDocument/2006/relationships/slideLayout" Target="../slideLayouts/slideLayout2.xml"/><Relationship Id="rId1" Type="http://schemas.openxmlformats.org/officeDocument/2006/relationships/themeOverride" Target="../theme/themeOverride1.xml"/><Relationship Id="rId4" Type="http://schemas.openxmlformats.org/officeDocument/2006/relationships/image" Target="../media/image41.png"/></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Logo, company name&#10;&#10;Description automatically generated">
            <a:extLst>
              <a:ext uri="{FF2B5EF4-FFF2-40B4-BE49-F238E27FC236}">
                <a16:creationId xmlns:a16="http://schemas.microsoft.com/office/drawing/2014/main" id="{A9A544CC-411D-4546-BFB9-577777FE48AA}"/>
              </a:ext>
            </a:extLst>
          </p:cNvPr>
          <p:cNvPicPr>
            <a:picLocks noChangeAspect="1"/>
          </p:cNvPicPr>
          <p:nvPr/>
        </p:nvPicPr>
        <p:blipFill>
          <a:blip r:embed="rId2"/>
          <a:stretch>
            <a:fillRect/>
          </a:stretch>
        </p:blipFill>
        <p:spPr>
          <a:xfrm>
            <a:off x="175420" y="5777043"/>
            <a:ext cx="1877198" cy="893091"/>
          </a:xfrm>
          <a:prstGeom prst="rect">
            <a:avLst/>
          </a:prstGeom>
        </p:spPr>
      </p:pic>
      <p:sp>
        <p:nvSpPr>
          <p:cNvPr id="10" name="Rectangle 9">
            <a:extLst>
              <a:ext uri="{FF2B5EF4-FFF2-40B4-BE49-F238E27FC236}">
                <a16:creationId xmlns:a16="http://schemas.microsoft.com/office/drawing/2014/main" id="{C243D84C-B9AC-AC44-BF8A-0CC29FFBCD53}"/>
              </a:ext>
            </a:extLst>
          </p:cNvPr>
          <p:cNvSpPr/>
          <p:nvPr/>
        </p:nvSpPr>
        <p:spPr>
          <a:xfrm>
            <a:off x="0" y="-78380"/>
            <a:ext cx="12192000" cy="5635487"/>
          </a:xfrm>
          <a:prstGeom prst="rect">
            <a:avLst/>
          </a:prstGeom>
          <a:solidFill>
            <a:srgbClr val="AA8A3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itle 1">
            <a:extLst>
              <a:ext uri="{FF2B5EF4-FFF2-40B4-BE49-F238E27FC236}">
                <a16:creationId xmlns:a16="http://schemas.microsoft.com/office/drawing/2014/main" id="{22FBEC99-C7E1-AB41-9FA9-EAEF61B10209}"/>
              </a:ext>
            </a:extLst>
          </p:cNvPr>
          <p:cNvSpPr txBox="1">
            <a:spLocks/>
          </p:cNvSpPr>
          <p:nvPr/>
        </p:nvSpPr>
        <p:spPr>
          <a:xfrm>
            <a:off x="2508250" y="546100"/>
            <a:ext cx="9144000" cy="2387600"/>
          </a:xfrm>
          <a:prstGeom prst="rect">
            <a:avLst/>
          </a:prstGeom>
        </p:spPr>
        <p:txBody>
          <a:bodyPr anchor="b"/>
          <a:lstStyle>
            <a:lvl1pPr algn="r" defTabSz="914400" rtl="0" eaLnBrk="1" latinLnBrk="0" hangingPunct="1">
              <a:lnSpc>
                <a:spcPct val="90000"/>
              </a:lnSpc>
              <a:spcBef>
                <a:spcPct val="0"/>
              </a:spcBef>
              <a:buNone/>
              <a:defRPr sz="6000" kern="1200">
                <a:solidFill>
                  <a:schemeClr val="bg1"/>
                </a:solidFill>
                <a:latin typeface="+mj-lt"/>
                <a:ea typeface="+mj-ea"/>
                <a:cs typeface="+mj-cs"/>
              </a:defRPr>
            </a:lvl1pPr>
          </a:lstStyle>
          <a:p>
            <a:pPr fontAlgn="auto">
              <a:spcAft>
                <a:spcPts val="0"/>
              </a:spcAft>
              <a:defRPr/>
            </a:pPr>
            <a:r>
              <a:rPr lang="en-GB" dirty="0"/>
              <a:t>Meet the teacher Year  3</a:t>
            </a:r>
            <a:endParaRPr lang="en-US" dirty="0"/>
          </a:p>
        </p:txBody>
      </p:sp>
      <p:sp>
        <p:nvSpPr>
          <p:cNvPr id="13" name="Subtitle 2">
            <a:extLst>
              <a:ext uri="{FF2B5EF4-FFF2-40B4-BE49-F238E27FC236}">
                <a16:creationId xmlns:a16="http://schemas.microsoft.com/office/drawing/2014/main" id="{98F226FF-B4FB-914E-91CD-A7E2B3C792AF}"/>
              </a:ext>
            </a:extLst>
          </p:cNvPr>
          <p:cNvSpPr txBox="1">
            <a:spLocks/>
          </p:cNvSpPr>
          <p:nvPr/>
        </p:nvSpPr>
        <p:spPr>
          <a:xfrm>
            <a:off x="2508250" y="3025775"/>
            <a:ext cx="9144000" cy="1655763"/>
          </a:xfrm>
          <a:prstGeom prst="rect">
            <a:avLst/>
          </a:prstGeom>
        </p:spPr>
        <p:txBody>
          <a:bodyPr/>
          <a:lstStyle>
            <a:lvl1pPr marL="0" indent="0" algn="r" defTabSz="914400" rtl="0" eaLnBrk="1" latinLnBrk="0" hangingPunct="1">
              <a:lnSpc>
                <a:spcPct val="90000"/>
              </a:lnSpc>
              <a:spcBef>
                <a:spcPts val="1000"/>
              </a:spcBef>
              <a:buFont typeface="Arial" panose="020B0604020202020204" pitchFamily="34" charset="0"/>
              <a:buNone/>
              <a:defRPr sz="2400" kern="1200">
                <a:solidFill>
                  <a:schemeClr val="bg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fontAlgn="auto">
              <a:spcAft>
                <a:spcPts val="0"/>
              </a:spcAft>
              <a:defRPr/>
            </a:pPr>
            <a:r>
              <a:rPr lang="en-GB" dirty="0"/>
              <a:t>Autumn 2026</a:t>
            </a:r>
            <a:endParaRPr lang="en-US" dirty="0"/>
          </a:p>
        </p:txBody>
      </p:sp>
      <p:sp>
        <p:nvSpPr>
          <p:cNvPr id="14" name="5-point Star 13">
            <a:extLst>
              <a:ext uri="{FF2B5EF4-FFF2-40B4-BE49-F238E27FC236}">
                <a16:creationId xmlns:a16="http://schemas.microsoft.com/office/drawing/2014/main" id="{987ADACD-A6F0-FC44-BC8A-259B5F5F1606}"/>
              </a:ext>
            </a:extLst>
          </p:cNvPr>
          <p:cNvSpPr/>
          <p:nvPr/>
        </p:nvSpPr>
        <p:spPr>
          <a:xfrm rot="20557617">
            <a:off x="917775" y="2249071"/>
            <a:ext cx="2625535" cy="2625535"/>
          </a:xfrm>
          <a:prstGeom prst="star5">
            <a:avLst/>
          </a:prstGeom>
          <a:noFill/>
          <a:ln w="381000">
            <a:solidFill>
              <a:schemeClr val="bg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5-point Star 14">
            <a:extLst>
              <a:ext uri="{FF2B5EF4-FFF2-40B4-BE49-F238E27FC236}">
                <a16:creationId xmlns:a16="http://schemas.microsoft.com/office/drawing/2014/main" id="{DB33CE8D-26F0-6643-9E3A-A15AD08369D2}"/>
              </a:ext>
            </a:extLst>
          </p:cNvPr>
          <p:cNvSpPr/>
          <p:nvPr/>
        </p:nvSpPr>
        <p:spPr>
          <a:xfrm rot="1213509">
            <a:off x="879280" y="2389295"/>
            <a:ext cx="700139" cy="700139"/>
          </a:xfrm>
          <a:prstGeom prst="star5">
            <a:avLst/>
          </a:prstGeom>
          <a:noFill/>
          <a:ln w="76200">
            <a:solidFill>
              <a:schemeClr val="bg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5-point Star 15">
            <a:extLst>
              <a:ext uri="{FF2B5EF4-FFF2-40B4-BE49-F238E27FC236}">
                <a16:creationId xmlns:a16="http://schemas.microsoft.com/office/drawing/2014/main" id="{6681E509-39E6-6741-8598-FAEBC89518C0}"/>
              </a:ext>
            </a:extLst>
          </p:cNvPr>
          <p:cNvSpPr/>
          <p:nvPr/>
        </p:nvSpPr>
        <p:spPr>
          <a:xfrm rot="20533826">
            <a:off x="3662202" y="3598717"/>
            <a:ext cx="923680" cy="923680"/>
          </a:xfrm>
          <a:prstGeom prst="star5">
            <a:avLst/>
          </a:prstGeom>
          <a:noFill/>
          <a:ln w="127000">
            <a:solidFill>
              <a:schemeClr val="bg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Text&#10;&#10;Description automatically generated">
            <a:extLst>
              <a:ext uri="{FF2B5EF4-FFF2-40B4-BE49-F238E27FC236}">
                <a16:creationId xmlns:a16="http://schemas.microsoft.com/office/drawing/2014/main" id="{E851D112-63EB-4F4D-B1EF-9BDC415E1516}"/>
              </a:ext>
            </a:extLst>
          </p:cNvPr>
          <p:cNvPicPr>
            <a:picLocks noChangeAspect="1"/>
          </p:cNvPicPr>
          <p:nvPr/>
        </p:nvPicPr>
        <p:blipFill>
          <a:blip r:embed="rId3"/>
          <a:stretch>
            <a:fillRect/>
          </a:stretch>
        </p:blipFill>
        <p:spPr>
          <a:xfrm>
            <a:off x="10541122" y="5856838"/>
            <a:ext cx="1220980" cy="804737"/>
          </a:xfrm>
          <a:prstGeom prst="rect">
            <a:avLst/>
          </a:prstGeom>
        </p:spPr>
      </p:pic>
    </p:spTree>
    <p:extLst>
      <p:ext uri="{BB962C8B-B14F-4D97-AF65-F5344CB8AC3E}">
        <p14:creationId xmlns:p14="http://schemas.microsoft.com/office/powerpoint/2010/main" val="37222642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03A3442B-771C-D1DE-B4E5-CD87D6714977}"/>
              </a:ext>
            </a:extLst>
          </p:cNvPr>
          <p:cNvPicPr>
            <a:picLocks noChangeAspect="1"/>
          </p:cNvPicPr>
          <p:nvPr/>
        </p:nvPicPr>
        <p:blipFill>
          <a:blip r:embed="rId2"/>
          <a:stretch>
            <a:fillRect/>
          </a:stretch>
        </p:blipFill>
        <p:spPr>
          <a:xfrm>
            <a:off x="-25522" y="213331"/>
            <a:ext cx="12192000" cy="895217"/>
          </a:xfrm>
          <a:prstGeom prst="rect">
            <a:avLst/>
          </a:prstGeom>
        </p:spPr>
      </p:pic>
      <p:sp>
        <p:nvSpPr>
          <p:cNvPr id="2" name="Title 1"/>
          <p:cNvSpPr>
            <a:spLocks noGrp="1"/>
          </p:cNvSpPr>
          <p:nvPr>
            <p:ph type="title"/>
          </p:nvPr>
        </p:nvSpPr>
        <p:spPr>
          <a:xfrm>
            <a:off x="156150" y="303811"/>
            <a:ext cx="10515600" cy="804737"/>
          </a:xfrm>
        </p:spPr>
        <p:txBody>
          <a:bodyPr>
            <a:normAutofit fontScale="90000"/>
          </a:bodyPr>
          <a:lstStyle/>
          <a:p>
            <a:r>
              <a:rPr lang="en-US" sz="5400" b="1" dirty="0">
                <a:solidFill>
                  <a:schemeClr val="bg1"/>
                </a:solidFill>
              </a:rPr>
              <a:t>Meet the team</a:t>
            </a:r>
            <a:endParaRPr lang="en-GB" sz="5400" b="1" dirty="0">
              <a:solidFill>
                <a:schemeClr val="bg1"/>
              </a:solidFill>
            </a:endParaRPr>
          </a:p>
        </p:txBody>
      </p:sp>
      <p:sp>
        <p:nvSpPr>
          <p:cNvPr id="8" name="TextBox 7">
            <a:extLst>
              <a:ext uri="{FF2B5EF4-FFF2-40B4-BE49-F238E27FC236}">
                <a16:creationId xmlns:a16="http://schemas.microsoft.com/office/drawing/2014/main" id="{34EBFF32-4EC0-B159-733C-407E1C2A2709}"/>
              </a:ext>
            </a:extLst>
          </p:cNvPr>
          <p:cNvSpPr txBox="1"/>
          <p:nvPr/>
        </p:nvSpPr>
        <p:spPr>
          <a:xfrm>
            <a:off x="857269" y="5038176"/>
            <a:ext cx="3594966" cy="1200329"/>
          </a:xfrm>
          <a:prstGeom prst="rect">
            <a:avLst/>
          </a:prstGeom>
          <a:noFill/>
          <a:ln>
            <a:solidFill>
              <a:srgbClr val="98178D"/>
            </a:solidFill>
          </a:ln>
        </p:spPr>
        <p:txBody>
          <a:bodyPr wrap="square" rtlCol="0">
            <a:spAutoFit/>
          </a:bodyPr>
          <a:lstStyle/>
          <a:p>
            <a:r>
              <a:rPr lang="en-GB" sz="2400" u="sng" dirty="0"/>
              <a:t>Teacher </a:t>
            </a:r>
          </a:p>
          <a:p>
            <a:pPr marL="285750" indent="-285750">
              <a:buFont typeface="Arial" panose="020B0604020202020204" pitchFamily="34" charset="0"/>
              <a:buChar char="•"/>
            </a:pPr>
            <a:r>
              <a:rPr lang="en-GB" sz="2400" dirty="0"/>
              <a:t>Miss McLean</a:t>
            </a:r>
          </a:p>
          <a:p>
            <a:pPr marL="285750" indent="-285750">
              <a:buFont typeface="Arial" panose="020B0604020202020204" pitchFamily="34" charset="0"/>
              <a:buChar char="•"/>
            </a:pPr>
            <a:r>
              <a:rPr lang="en-GB" sz="2400" dirty="0"/>
              <a:t>Art and Design Lead</a:t>
            </a:r>
          </a:p>
        </p:txBody>
      </p:sp>
      <p:pic>
        <p:nvPicPr>
          <p:cNvPr id="3" name="Picture 2" descr="Text&#10;&#10;Description automatically generated">
            <a:extLst>
              <a:ext uri="{FF2B5EF4-FFF2-40B4-BE49-F238E27FC236}">
                <a16:creationId xmlns:a16="http://schemas.microsoft.com/office/drawing/2014/main" id="{62334293-D1AE-F914-7411-A6D55AE2F34A}"/>
              </a:ext>
            </a:extLst>
          </p:cNvPr>
          <p:cNvPicPr>
            <a:picLocks noChangeAspect="1"/>
          </p:cNvPicPr>
          <p:nvPr/>
        </p:nvPicPr>
        <p:blipFill>
          <a:blip r:embed="rId3"/>
          <a:stretch>
            <a:fillRect/>
          </a:stretch>
        </p:blipFill>
        <p:spPr>
          <a:xfrm>
            <a:off x="10541122" y="5856838"/>
            <a:ext cx="1220980" cy="804737"/>
          </a:xfrm>
          <a:prstGeom prst="rect">
            <a:avLst/>
          </a:prstGeom>
        </p:spPr>
      </p:pic>
      <p:sp>
        <p:nvSpPr>
          <p:cNvPr id="4" name="TextBox 3">
            <a:extLst>
              <a:ext uri="{FF2B5EF4-FFF2-40B4-BE49-F238E27FC236}">
                <a16:creationId xmlns:a16="http://schemas.microsoft.com/office/drawing/2014/main" id="{D79F52B4-B1AF-A8E8-D8B9-805B82E49947}"/>
              </a:ext>
            </a:extLst>
          </p:cNvPr>
          <p:cNvSpPr txBox="1"/>
          <p:nvPr/>
        </p:nvSpPr>
        <p:spPr>
          <a:xfrm>
            <a:off x="5554980" y="5017475"/>
            <a:ext cx="4709159" cy="1200329"/>
          </a:xfrm>
          <a:prstGeom prst="rect">
            <a:avLst/>
          </a:prstGeom>
          <a:noFill/>
          <a:ln>
            <a:solidFill>
              <a:srgbClr val="98178D"/>
            </a:solidFill>
          </a:ln>
        </p:spPr>
        <p:txBody>
          <a:bodyPr wrap="square" rtlCol="0">
            <a:spAutoFit/>
          </a:bodyPr>
          <a:lstStyle/>
          <a:p>
            <a:r>
              <a:rPr lang="en-GB" sz="2400" u="sng" dirty="0"/>
              <a:t>TA</a:t>
            </a:r>
          </a:p>
          <a:p>
            <a:r>
              <a:rPr lang="en-GB" sz="2400" dirty="0"/>
              <a:t>Mr Hollas (Monday- Wednesday)</a:t>
            </a:r>
          </a:p>
          <a:p>
            <a:r>
              <a:rPr lang="en-GB" sz="2400" dirty="0"/>
              <a:t>Miss </a:t>
            </a:r>
            <a:r>
              <a:rPr lang="en-GB" sz="2400" dirty="0" err="1"/>
              <a:t>Tintas</a:t>
            </a:r>
            <a:r>
              <a:rPr lang="en-GB" sz="2400" dirty="0"/>
              <a:t> (Thursday and Friday)</a:t>
            </a:r>
          </a:p>
        </p:txBody>
      </p:sp>
    </p:spTree>
    <p:extLst>
      <p:ext uri="{BB962C8B-B14F-4D97-AF65-F5344CB8AC3E}">
        <p14:creationId xmlns:p14="http://schemas.microsoft.com/office/powerpoint/2010/main" val="11964150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155615A-0F18-5512-3D80-D91FEDEBD0E3}"/>
              </a:ext>
            </a:extLst>
          </p:cNvPr>
          <p:cNvPicPr>
            <a:picLocks noChangeAspect="1"/>
          </p:cNvPicPr>
          <p:nvPr/>
        </p:nvPicPr>
        <p:blipFill>
          <a:blip r:embed="rId2"/>
          <a:stretch>
            <a:fillRect/>
          </a:stretch>
        </p:blipFill>
        <p:spPr>
          <a:xfrm>
            <a:off x="0" y="2936142"/>
            <a:ext cx="12192000" cy="896112"/>
          </a:xfrm>
          <a:prstGeom prst="rect">
            <a:avLst/>
          </a:prstGeom>
        </p:spPr>
      </p:pic>
      <p:pic>
        <p:nvPicPr>
          <p:cNvPr id="7" name="Picture 6">
            <a:extLst>
              <a:ext uri="{FF2B5EF4-FFF2-40B4-BE49-F238E27FC236}">
                <a16:creationId xmlns:a16="http://schemas.microsoft.com/office/drawing/2014/main" id="{87F11AF8-EC44-8EE3-7349-B67B1AFB92FD}"/>
              </a:ext>
            </a:extLst>
          </p:cNvPr>
          <p:cNvPicPr>
            <a:picLocks noChangeAspect="1"/>
          </p:cNvPicPr>
          <p:nvPr/>
        </p:nvPicPr>
        <p:blipFill>
          <a:blip r:embed="rId3"/>
          <a:stretch>
            <a:fillRect/>
          </a:stretch>
        </p:blipFill>
        <p:spPr>
          <a:xfrm>
            <a:off x="0" y="196425"/>
            <a:ext cx="12192000" cy="895217"/>
          </a:xfrm>
          <a:prstGeom prst="rect">
            <a:avLst/>
          </a:prstGeom>
        </p:spPr>
      </p:pic>
      <p:sp>
        <p:nvSpPr>
          <p:cNvPr id="2" name="Title 1">
            <a:extLst>
              <a:ext uri="{FF2B5EF4-FFF2-40B4-BE49-F238E27FC236}">
                <a16:creationId xmlns:a16="http://schemas.microsoft.com/office/drawing/2014/main" id="{0CC0FCD8-5FFF-9916-8913-A9AC9CEB1CF0}"/>
              </a:ext>
            </a:extLst>
          </p:cNvPr>
          <p:cNvSpPr>
            <a:spLocks noGrp="1"/>
          </p:cNvSpPr>
          <p:nvPr>
            <p:ph type="title"/>
          </p:nvPr>
        </p:nvSpPr>
        <p:spPr>
          <a:xfrm>
            <a:off x="163286" y="-18749"/>
            <a:ext cx="4691744" cy="1325563"/>
          </a:xfrm>
        </p:spPr>
        <p:txBody>
          <a:bodyPr>
            <a:normAutofit fontScale="90000"/>
          </a:bodyPr>
          <a:lstStyle/>
          <a:p>
            <a:br>
              <a:rPr lang="en-US" sz="6000" dirty="0"/>
            </a:br>
            <a:r>
              <a:rPr lang="en-US" sz="5300" b="1" dirty="0">
                <a:solidFill>
                  <a:schemeClr val="bg1"/>
                </a:solidFill>
              </a:rPr>
              <a:t>Our School Values</a:t>
            </a:r>
            <a:br>
              <a:rPr lang="en-US" sz="6000" dirty="0"/>
            </a:br>
            <a:endParaRPr lang="en-GB" sz="6000" b="1" dirty="0"/>
          </a:p>
        </p:txBody>
      </p:sp>
      <p:sp>
        <p:nvSpPr>
          <p:cNvPr id="3" name="Content Placeholder 2">
            <a:extLst>
              <a:ext uri="{FF2B5EF4-FFF2-40B4-BE49-F238E27FC236}">
                <a16:creationId xmlns:a16="http://schemas.microsoft.com/office/drawing/2014/main" id="{572F23F5-E402-9ECB-F792-A606973E799C}"/>
              </a:ext>
            </a:extLst>
          </p:cNvPr>
          <p:cNvSpPr>
            <a:spLocks noGrp="1"/>
          </p:cNvSpPr>
          <p:nvPr>
            <p:ph idx="1"/>
          </p:nvPr>
        </p:nvSpPr>
        <p:spPr>
          <a:xfrm>
            <a:off x="228600" y="1438068"/>
            <a:ext cx="12028714" cy="981725"/>
          </a:xfrm>
        </p:spPr>
        <p:txBody>
          <a:bodyPr>
            <a:normAutofit/>
          </a:bodyPr>
          <a:lstStyle/>
          <a:p>
            <a:pPr marL="0" indent="0" algn="ctr">
              <a:buNone/>
            </a:pPr>
            <a:r>
              <a:rPr lang="en-US" sz="4800" b="1" dirty="0">
                <a:solidFill>
                  <a:srgbClr val="FF3399"/>
                </a:solidFill>
              </a:rPr>
              <a:t>KINDNESS</a:t>
            </a:r>
            <a:r>
              <a:rPr lang="en-US" sz="4800" b="1" dirty="0"/>
              <a:t>, </a:t>
            </a:r>
            <a:r>
              <a:rPr lang="en-US" sz="4800" b="1" dirty="0">
                <a:solidFill>
                  <a:schemeClr val="accent2">
                    <a:lumMod val="60000"/>
                    <a:lumOff val="40000"/>
                  </a:schemeClr>
                </a:solidFill>
              </a:rPr>
              <a:t>RESPECT</a:t>
            </a:r>
            <a:r>
              <a:rPr lang="en-US" sz="4800" b="1" dirty="0"/>
              <a:t>, </a:t>
            </a:r>
            <a:r>
              <a:rPr lang="en-US" sz="4800" b="1" dirty="0">
                <a:solidFill>
                  <a:srgbClr val="0000CC"/>
                </a:solidFill>
              </a:rPr>
              <a:t>RESILIENCE</a:t>
            </a:r>
            <a:r>
              <a:rPr lang="en-US" sz="4800" b="1" dirty="0"/>
              <a:t> &amp; </a:t>
            </a:r>
            <a:r>
              <a:rPr lang="en-US" sz="4800" b="1" dirty="0">
                <a:solidFill>
                  <a:srgbClr val="00CC00"/>
                </a:solidFill>
              </a:rPr>
              <a:t>BRAVERY</a:t>
            </a:r>
            <a:endParaRPr lang="en-GB" sz="4800" b="1" dirty="0">
              <a:solidFill>
                <a:srgbClr val="00CC00"/>
              </a:solidFill>
            </a:endParaRPr>
          </a:p>
        </p:txBody>
      </p:sp>
      <p:pic>
        <p:nvPicPr>
          <p:cNvPr id="4" name="Picture 3" descr="Text&#10;&#10;Description automatically generated">
            <a:extLst>
              <a:ext uri="{FF2B5EF4-FFF2-40B4-BE49-F238E27FC236}">
                <a16:creationId xmlns:a16="http://schemas.microsoft.com/office/drawing/2014/main" id="{43D91614-4D91-F360-8C6E-39AC55E4445E}"/>
              </a:ext>
            </a:extLst>
          </p:cNvPr>
          <p:cNvPicPr>
            <a:picLocks noChangeAspect="1"/>
          </p:cNvPicPr>
          <p:nvPr/>
        </p:nvPicPr>
        <p:blipFill>
          <a:blip r:embed="rId4"/>
          <a:stretch>
            <a:fillRect/>
          </a:stretch>
        </p:blipFill>
        <p:spPr>
          <a:xfrm>
            <a:off x="10541122" y="5856838"/>
            <a:ext cx="1220980" cy="804737"/>
          </a:xfrm>
          <a:prstGeom prst="rect">
            <a:avLst/>
          </a:prstGeom>
        </p:spPr>
      </p:pic>
      <p:sp>
        <p:nvSpPr>
          <p:cNvPr id="5" name="Title 1">
            <a:extLst>
              <a:ext uri="{FF2B5EF4-FFF2-40B4-BE49-F238E27FC236}">
                <a16:creationId xmlns:a16="http://schemas.microsoft.com/office/drawing/2014/main" id="{8F592D4D-84DD-43D7-15B6-CD76E10120C6}"/>
              </a:ext>
            </a:extLst>
          </p:cNvPr>
          <p:cNvSpPr txBox="1">
            <a:spLocks/>
          </p:cNvSpPr>
          <p:nvPr/>
        </p:nvSpPr>
        <p:spPr>
          <a:xfrm>
            <a:off x="195943" y="3048000"/>
            <a:ext cx="9677400" cy="762241"/>
          </a:xfrm>
          <a:prstGeom prst="rect">
            <a:avLst/>
          </a:prstGeom>
        </p:spPr>
        <p:txBody>
          <a:bodyPr vert="horz" lIns="91440" tIns="45720" rIns="91440" bIns="45720" rtlCol="0" anchor="ctr">
            <a:normAutofit fontScale="2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en-US" sz="6000" b="1" dirty="0"/>
            </a:br>
            <a:r>
              <a:rPr lang="en-US" sz="16000" b="1" dirty="0">
                <a:solidFill>
                  <a:schemeClr val="bg1"/>
                </a:solidFill>
              </a:rPr>
              <a:t>What underpins our curriculum (school drivers)</a:t>
            </a:r>
            <a:br>
              <a:rPr lang="en-US" sz="8000" b="1" dirty="0"/>
            </a:br>
            <a:endParaRPr lang="en-GB" sz="8000" b="1" dirty="0"/>
          </a:p>
        </p:txBody>
      </p:sp>
      <p:sp>
        <p:nvSpPr>
          <p:cNvPr id="6" name="Content Placeholder 2">
            <a:extLst>
              <a:ext uri="{FF2B5EF4-FFF2-40B4-BE49-F238E27FC236}">
                <a16:creationId xmlns:a16="http://schemas.microsoft.com/office/drawing/2014/main" id="{269731A3-A366-90A4-97AE-0B5EFB1E30CA}"/>
              </a:ext>
            </a:extLst>
          </p:cNvPr>
          <p:cNvSpPr txBox="1">
            <a:spLocks/>
          </p:cNvSpPr>
          <p:nvPr/>
        </p:nvSpPr>
        <p:spPr>
          <a:xfrm>
            <a:off x="609600" y="4124532"/>
            <a:ext cx="11266714" cy="2590799"/>
          </a:xfrm>
          <a:prstGeom prst="rect">
            <a:avLst/>
          </a:prstGeom>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4800" b="1" dirty="0">
                <a:solidFill>
                  <a:srgbClr val="7030A0"/>
                </a:solidFill>
              </a:rPr>
              <a:t>To be a Force for Positive Change</a:t>
            </a:r>
          </a:p>
          <a:p>
            <a:pPr marL="0" indent="0" algn="ctr">
              <a:buFont typeface="Arial" panose="020B0604020202020204" pitchFamily="34" charset="0"/>
              <a:buNone/>
            </a:pPr>
            <a:r>
              <a:rPr lang="en-US" sz="4600" i="1" dirty="0">
                <a:solidFill>
                  <a:srgbClr val="00B050"/>
                </a:solidFill>
              </a:rPr>
              <a:t>We want out children to be the change they want to see in the world</a:t>
            </a:r>
          </a:p>
          <a:p>
            <a:pPr marL="0" indent="0" algn="ctr">
              <a:buFont typeface="Arial" panose="020B0604020202020204" pitchFamily="34" charset="0"/>
              <a:buNone/>
            </a:pPr>
            <a:r>
              <a:rPr lang="en-US" sz="4800" b="1" dirty="0">
                <a:solidFill>
                  <a:srgbClr val="7030A0"/>
                </a:solidFill>
              </a:rPr>
              <a:t>Reading</a:t>
            </a:r>
          </a:p>
          <a:p>
            <a:pPr marL="0" indent="0" algn="ctr">
              <a:buFont typeface="Arial" panose="020B0604020202020204" pitchFamily="34" charset="0"/>
              <a:buNone/>
            </a:pPr>
            <a:r>
              <a:rPr lang="en-US" sz="4600" i="1" dirty="0">
                <a:solidFill>
                  <a:srgbClr val="00B050"/>
                </a:solidFill>
              </a:rPr>
              <a:t>Reading is the gateway to all learning. </a:t>
            </a:r>
            <a:endParaRPr lang="en-GB" sz="4600" i="1" dirty="0">
              <a:solidFill>
                <a:srgbClr val="00B050"/>
              </a:solidFill>
            </a:endParaRPr>
          </a:p>
        </p:txBody>
      </p:sp>
    </p:spTree>
    <p:extLst>
      <p:ext uri="{BB962C8B-B14F-4D97-AF65-F5344CB8AC3E}">
        <p14:creationId xmlns:p14="http://schemas.microsoft.com/office/powerpoint/2010/main" val="13772991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AA8F95D-898A-538B-960C-A7F1250109BA}"/>
              </a:ext>
            </a:extLst>
          </p:cNvPr>
          <p:cNvPicPr>
            <a:picLocks noChangeAspect="1"/>
          </p:cNvPicPr>
          <p:nvPr/>
        </p:nvPicPr>
        <p:blipFill>
          <a:blip r:embed="rId2"/>
          <a:stretch>
            <a:fillRect/>
          </a:stretch>
        </p:blipFill>
        <p:spPr>
          <a:xfrm>
            <a:off x="662258" y="2048769"/>
            <a:ext cx="1690682" cy="2371545"/>
          </a:xfrm>
          <a:prstGeom prst="rect">
            <a:avLst/>
          </a:prstGeom>
        </p:spPr>
      </p:pic>
      <p:pic>
        <p:nvPicPr>
          <p:cNvPr id="6" name="Picture 5">
            <a:extLst>
              <a:ext uri="{FF2B5EF4-FFF2-40B4-BE49-F238E27FC236}">
                <a16:creationId xmlns:a16="http://schemas.microsoft.com/office/drawing/2014/main" id="{E630CCEB-F300-B726-5BCE-C1F8A2A8ACC0}"/>
              </a:ext>
            </a:extLst>
          </p:cNvPr>
          <p:cNvPicPr>
            <a:picLocks noChangeAspect="1"/>
          </p:cNvPicPr>
          <p:nvPr/>
        </p:nvPicPr>
        <p:blipFill>
          <a:blip r:embed="rId3"/>
          <a:stretch>
            <a:fillRect/>
          </a:stretch>
        </p:blipFill>
        <p:spPr>
          <a:xfrm>
            <a:off x="784087" y="5146446"/>
            <a:ext cx="1568853" cy="1226197"/>
          </a:xfrm>
          <a:prstGeom prst="rect">
            <a:avLst/>
          </a:prstGeom>
        </p:spPr>
      </p:pic>
      <p:pic>
        <p:nvPicPr>
          <p:cNvPr id="11" name="Picture 10">
            <a:extLst>
              <a:ext uri="{FF2B5EF4-FFF2-40B4-BE49-F238E27FC236}">
                <a16:creationId xmlns:a16="http://schemas.microsoft.com/office/drawing/2014/main" id="{4E35C8BC-9C66-F66D-50BE-CA90255A6BCE}"/>
              </a:ext>
            </a:extLst>
          </p:cNvPr>
          <p:cNvPicPr>
            <a:picLocks noChangeAspect="1"/>
          </p:cNvPicPr>
          <p:nvPr/>
        </p:nvPicPr>
        <p:blipFill>
          <a:blip r:embed="rId4"/>
          <a:stretch>
            <a:fillRect/>
          </a:stretch>
        </p:blipFill>
        <p:spPr>
          <a:xfrm>
            <a:off x="8762101" y="2171324"/>
            <a:ext cx="2409731" cy="1452265"/>
          </a:xfrm>
          <a:prstGeom prst="rect">
            <a:avLst/>
          </a:prstGeom>
        </p:spPr>
      </p:pic>
      <p:pic>
        <p:nvPicPr>
          <p:cNvPr id="13" name="Picture 12">
            <a:extLst>
              <a:ext uri="{FF2B5EF4-FFF2-40B4-BE49-F238E27FC236}">
                <a16:creationId xmlns:a16="http://schemas.microsoft.com/office/drawing/2014/main" id="{82D7C020-998F-DDF4-16AA-922984F5F185}"/>
              </a:ext>
            </a:extLst>
          </p:cNvPr>
          <p:cNvPicPr>
            <a:picLocks noChangeAspect="1"/>
          </p:cNvPicPr>
          <p:nvPr/>
        </p:nvPicPr>
        <p:blipFill>
          <a:blip r:embed="rId5"/>
          <a:stretch>
            <a:fillRect/>
          </a:stretch>
        </p:blipFill>
        <p:spPr>
          <a:xfrm>
            <a:off x="8792578" y="3808185"/>
            <a:ext cx="2437523" cy="1452265"/>
          </a:xfrm>
          <a:prstGeom prst="rect">
            <a:avLst/>
          </a:prstGeom>
        </p:spPr>
      </p:pic>
      <p:pic>
        <p:nvPicPr>
          <p:cNvPr id="15" name="Picture 14">
            <a:extLst>
              <a:ext uri="{FF2B5EF4-FFF2-40B4-BE49-F238E27FC236}">
                <a16:creationId xmlns:a16="http://schemas.microsoft.com/office/drawing/2014/main" id="{85348B88-3C45-7C21-648B-33B2FE006842}"/>
              </a:ext>
            </a:extLst>
          </p:cNvPr>
          <p:cNvPicPr>
            <a:picLocks noChangeAspect="1"/>
          </p:cNvPicPr>
          <p:nvPr/>
        </p:nvPicPr>
        <p:blipFill>
          <a:blip r:embed="rId6"/>
          <a:stretch>
            <a:fillRect/>
          </a:stretch>
        </p:blipFill>
        <p:spPr>
          <a:xfrm>
            <a:off x="5138886" y="5409487"/>
            <a:ext cx="1919114" cy="1276007"/>
          </a:xfrm>
          <a:prstGeom prst="rect">
            <a:avLst/>
          </a:prstGeom>
        </p:spPr>
      </p:pic>
      <p:pic>
        <p:nvPicPr>
          <p:cNvPr id="3" name="Picture 2">
            <a:extLst>
              <a:ext uri="{FF2B5EF4-FFF2-40B4-BE49-F238E27FC236}">
                <a16:creationId xmlns:a16="http://schemas.microsoft.com/office/drawing/2014/main" id="{CCCAC93A-148A-7B87-571E-FC6272616975}"/>
              </a:ext>
            </a:extLst>
          </p:cNvPr>
          <p:cNvPicPr>
            <a:picLocks noChangeAspect="1"/>
          </p:cNvPicPr>
          <p:nvPr/>
        </p:nvPicPr>
        <p:blipFill>
          <a:blip r:embed="rId7"/>
          <a:stretch>
            <a:fillRect/>
          </a:stretch>
        </p:blipFill>
        <p:spPr>
          <a:xfrm>
            <a:off x="0" y="250707"/>
            <a:ext cx="12192000" cy="895217"/>
          </a:xfrm>
          <a:prstGeom prst="rect">
            <a:avLst/>
          </a:prstGeom>
        </p:spPr>
      </p:pic>
      <p:sp>
        <p:nvSpPr>
          <p:cNvPr id="7" name="Title 1">
            <a:extLst>
              <a:ext uri="{FF2B5EF4-FFF2-40B4-BE49-F238E27FC236}">
                <a16:creationId xmlns:a16="http://schemas.microsoft.com/office/drawing/2014/main" id="{4D7E9489-EF41-7CB7-2FC2-62FE6FA07311}"/>
              </a:ext>
            </a:extLst>
          </p:cNvPr>
          <p:cNvSpPr>
            <a:spLocks noGrp="1"/>
          </p:cNvSpPr>
          <p:nvPr>
            <p:ph type="title"/>
          </p:nvPr>
        </p:nvSpPr>
        <p:spPr>
          <a:xfrm>
            <a:off x="169322" y="172505"/>
            <a:ext cx="10515600" cy="1088090"/>
          </a:xfrm>
        </p:spPr>
        <p:txBody>
          <a:bodyPr/>
          <a:lstStyle/>
          <a:p>
            <a:r>
              <a:rPr lang="en-US" sz="4900" b="1" dirty="0">
                <a:solidFill>
                  <a:schemeClr val="bg1"/>
                </a:solidFill>
              </a:rPr>
              <a:t>Our Learning </a:t>
            </a:r>
            <a:r>
              <a:rPr lang="en-US" sz="4900" b="1" dirty="0" err="1">
                <a:solidFill>
                  <a:schemeClr val="bg1"/>
                </a:solidFill>
              </a:rPr>
              <a:t>Behaviours</a:t>
            </a:r>
            <a:r>
              <a:rPr lang="en-US" sz="4900" b="1" dirty="0">
                <a:solidFill>
                  <a:schemeClr val="bg1"/>
                </a:solidFill>
              </a:rPr>
              <a:t> Expectations</a:t>
            </a:r>
            <a:endParaRPr lang="en-GB" sz="4900" b="1" dirty="0">
              <a:solidFill>
                <a:schemeClr val="bg1"/>
              </a:solidFill>
            </a:endParaRPr>
          </a:p>
        </p:txBody>
      </p:sp>
      <p:pic>
        <p:nvPicPr>
          <p:cNvPr id="10" name="Picture 9">
            <a:extLst>
              <a:ext uri="{FF2B5EF4-FFF2-40B4-BE49-F238E27FC236}">
                <a16:creationId xmlns:a16="http://schemas.microsoft.com/office/drawing/2014/main" id="{2CB2C002-4C12-2582-035D-DF12709FBE69}"/>
              </a:ext>
            </a:extLst>
          </p:cNvPr>
          <p:cNvPicPr>
            <a:picLocks noChangeAspect="1"/>
          </p:cNvPicPr>
          <p:nvPr/>
        </p:nvPicPr>
        <p:blipFill>
          <a:blip r:embed="rId8"/>
          <a:stretch>
            <a:fillRect/>
          </a:stretch>
        </p:blipFill>
        <p:spPr>
          <a:xfrm>
            <a:off x="3281971" y="2069646"/>
            <a:ext cx="3801775" cy="2620087"/>
          </a:xfrm>
          <a:prstGeom prst="rect">
            <a:avLst/>
          </a:prstGeom>
        </p:spPr>
      </p:pic>
      <p:sp>
        <p:nvSpPr>
          <p:cNvPr id="12" name="TextBox 11">
            <a:extLst>
              <a:ext uri="{FF2B5EF4-FFF2-40B4-BE49-F238E27FC236}">
                <a16:creationId xmlns:a16="http://schemas.microsoft.com/office/drawing/2014/main" id="{B4A1B492-0270-3262-D8F9-0B5296A788CF}"/>
              </a:ext>
            </a:extLst>
          </p:cNvPr>
          <p:cNvSpPr txBox="1"/>
          <p:nvPr/>
        </p:nvSpPr>
        <p:spPr>
          <a:xfrm>
            <a:off x="574871" y="1300462"/>
            <a:ext cx="1987283" cy="707886"/>
          </a:xfrm>
          <a:prstGeom prst="rect">
            <a:avLst/>
          </a:prstGeom>
          <a:noFill/>
        </p:spPr>
        <p:txBody>
          <a:bodyPr wrap="square" rtlCol="0">
            <a:spAutoFit/>
          </a:bodyPr>
          <a:lstStyle/>
          <a:p>
            <a:r>
              <a:rPr lang="en-GB" sz="4000" dirty="0">
                <a:latin typeface="+mj-lt"/>
                <a:ea typeface="+mj-ea"/>
                <a:cs typeface="+mj-cs"/>
              </a:rPr>
              <a:t>Marbles</a:t>
            </a:r>
            <a:endParaRPr lang="en-GB" sz="4900" dirty="0">
              <a:latin typeface="+mj-lt"/>
              <a:ea typeface="+mj-ea"/>
              <a:cs typeface="+mj-cs"/>
            </a:endParaRPr>
          </a:p>
        </p:txBody>
      </p:sp>
      <p:sp>
        <p:nvSpPr>
          <p:cNvPr id="14" name="TextBox 13">
            <a:extLst>
              <a:ext uri="{FF2B5EF4-FFF2-40B4-BE49-F238E27FC236}">
                <a16:creationId xmlns:a16="http://schemas.microsoft.com/office/drawing/2014/main" id="{DECF40CF-906E-2272-3E2E-59E5D6DFBB51}"/>
              </a:ext>
            </a:extLst>
          </p:cNvPr>
          <p:cNvSpPr txBox="1"/>
          <p:nvPr/>
        </p:nvSpPr>
        <p:spPr>
          <a:xfrm>
            <a:off x="3368399" y="1370339"/>
            <a:ext cx="4335225" cy="584775"/>
          </a:xfrm>
          <a:prstGeom prst="rect">
            <a:avLst/>
          </a:prstGeom>
          <a:noFill/>
        </p:spPr>
        <p:txBody>
          <a:bodyPr wrap="square" rtlCol="0">
            <a:spAutoFit/>
          </a:bodyPr>
          <a:lstStyle/>
          <a:p>
            <a:r>
              <a:rPr lang="en-GB" sz="3200" dirty="0">
                <a:latin typeface="+mj-lt"/>
                <a:ea typeface="+mj-ea"/>
                <a:cs typeface="+mj-cs"/>
              </a:rPr>
              <a:t>Listening and Learning </a:t>
            </a:r>
            <a:endParaRPr lang="en-GB" sz="4400" dirty="0">
              <a:latin typeface="+mj-lt"/>
              <a:ea typeface="+mj-ea"/>
              <a:cs typeface="+mj-cs"/>
            </a:endParaRPr>
          </a:p>
        </p:txBody>
      </p:sp>
      <p:pic>
        <p:nvPicPr>
          <p:cNvPr id="18" name="Picture 2" descr="Trophy Cup PNG Clipart | Clip art, Trophy cup, Cup">
            <a:extLst>
              <a:ext uri="{FF2B5EF4-FFF2-40B4-BE49-F238E27FC236}">
                <a16:creationId xmlns:a16="http://schemas.microsoft.com/office/drawing/2014/main" id="{7A7AA5E6-5116-2F79-FD4B-0C694B2A243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561405" y="5487660"/>
            <a:ext cx="1182909" cy="1276008"/>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a:extLst>
              <a:ext uri="{FF2B5EF4-FFF2-40B4-BE49-F238E27FC236}">
                <a16:creationId xmlns:a16="http://schemas.microsoft.com/office/drawing/2014/main" id="{6AC88A16-73B7-52F8-DA7E-48FA6E5E882B}"/>
              </a:ext>
            </a:extLst>
          </p:cNvPr>
          <p:cNvSpPr txBox="1"/>
          <p:nvPr/>
        </p:nvSpPr>
        <p:spPr>
          <a:xfrm>
            <a:off x="8921938" y="1423572"/>
            <a:ext cx="2585405" cy="584775"/>
          </a:xfrm>
          <a:prstGeom prst="rect">
            <a:avLst/>
          </a:prstGeom>
          <a:noFill/>
        </p:spPr>
        <p:txBody>
          <a:bodyPr wrap="square" rtlCol="0">
            <a:spAutoFit/>
          </a:bodyPr>
          <a:lstStyle/>
          <a:p>
            <a:r>
              <a:rPr lang="en-GB" sz="3200" dirty="0">
                <a:latin typeface="+mj-lt"/>
                <a:ea typeface="+mj-ea"/>
                <a:cs typeface="+mj-cs"/>
              </a:rPr>
              <a:t>Celebration</a:t>
            </a:r>
            <a:endParaRPr lang="en-GB" sz="4400" dirty="0">
              <a:latin typeface="+mj-lt"/>
              <a:ea typeface="+mj-ea"/>
              <a:cs typeface="+mj-cs"/>
            </a:endParaRPr>
          </a:p>
        </p:txBody>
      </p:sp>
      <p:sp>
        <p:nvSpPr>
          <p:cNvPr id="20" name="TextBox 19">
            <a:extLst>
              <a:ext uri="{FF2B5EF4-FFF2-40B4-BE49-F238E27FC236}">
                <a16:creationId xmlns:a16="http://schemas.microsoft.com/office/drawing/2014/main" id="{0D9E9FB3-4C16-1A54-5F5C-EFC6E6802E93}"/>
              </a:ext>
            </a:extLst>
          </p:cNvPr>
          <p:cNvSpPr txBox="1"/>
          <p:nvPr/>
        </p:nvSpPr>
        <p:spPr>
          <a:xfrm>
            <a:off x="3132963" y="4902886"/>
            <a:ext cx="4806099" cy="584775"/>
          </a:xfrm>
          <a:prstGeom prst="rect">
            <a:avLst/>
          </a:prstGeom>
          <a:noFill/>
        </p:spPr>
        <p:txBody>
          <a:bodyPr wrap="square" rtlCol="0">
            <a:spAutoFit/>
          </a:bodyPr>
          <a:lstStyle/>
          <a:p>
            <a:r>
              <a:rPr lang="en-GB" sz="3200" dirty="0">
                <a:latin typeface="+mj-lt"/>
                <a:ea typeface="+mj-ea"/>
                <a:cs typeface="+mj-cs"/>
              </a:rPr>
              <a:t>Attendance &amp; Punctuality</a:t>
            </a:r>
            <a:endParaRPr lang="en-GB" sz="4400" dirty="0">
              <a:latin typeface="+mj-lt"/>
              <a:ea typeface="+mj-ea"/>
              <a:cs typeface="+mj-cs"/>
            </a:endParaRPr>
          </a:p>
        </p:txBody>
      </p:sp>
    </p:spTree>
    <p:extLst>
      <p:ext uri="{BB962C8B-B14F-4D97-AF65-F5344CB8AC3E}">
        <p14:creationId xmlns:p14="http://schemas.microsoft.com/office/powerpoint/2010/main" val="39969693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53F29798-D584-4792-9B62-3F5F5C36D6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Text&#10;&#10;Description automatically generated">
            <a:extLst>
              <a:ext uri="{FF2B5EF4-FFF2-40B4-BE49-F238E27FC236}">
                <a16:creationId xmlns:a16="http://schemas.microsoft.com/office/drawing/2014/main" id="{7A641932-4BC3-BE4A-48B4-93F8ACBCA1B8}"/>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4" name="Picture 3">
            <a:extLst>
              <a:ext uri="{FF2B5EF4-FFF2-40B4-BE49-F238E27FC236}">
                <a16:creationId xmlns:a16="http://schemas.microsoft.com/office/drawing/2014/main" id="{8A83AB69-AD9A-E2F3-0EBF-BEC10C45A6E6}"/>
              </a:ext>
            </a:extLst>
          </p:cNvPr>
          <p:cNvPicPr>
            <a:picLocks noChangeAspect="1"/>
          </p:cNvPicPr>
          <p:nvPr/>
        </p:nvPicPr>
        <p:blipFill>
          <a:blip r:embed="rId3"/>
          <a:stretch>
            <a:fillRect/>
          </a:stretch>
        </p:blipFill>
        <p:spPr>
          <a:xfrm>
            <a:off x="-3048" y="1202069"/>
            <a:ext cx="7088123" cy="5714457"/>
          </a:xfrm>
          <a:prstGeom prst="rect">
            <a:avLst/>
          </a:prstGeom>
        </p:spPr>
      </p:pic>
      <p:pic>
        <p:nvPicPr>
          <p:cNvPr id="5" name="Picture 4">
            <a:extLst>
              <a:ext uri="{FF2B5EF4-FFF2-40B4-BE49-F238E27FC236}">
                <a16:creationId xmlns:a16="http://schemas.microsoft.com/office/drawing/2014/main" id="{7887D531-6E5A-AEF4-1CB5-0BB18FBB887E}"/>
              </a:ext>
            </a:extLst>
          </p:cNvPr>
          <p:cNvPicPr>
            <a:picLocks noChangeAspect="1"/>
          </p:cNvPicPr>
          <p:nvPr/>
        </p:nvPicPr>
        <p:blipFill>
          <a:blip r:embed="rId4"/>
          <a:stretch>
            <a:fillRect/>
          </a:stretch>
        </p:blipFill>
        <p:spPr>
          <a:xfrm>
            <a:off x="8285873" y="4151890"/>
            <a:ext cx="1785602" cy="1289096"/>
          </a:xfrm>
          <a:prstGeom prst="rect">
            <a:avLst/>
          </a:prstGeom>
        </p:spPr>
      </p:pic>
      <p:pic>
        <p:nvPicPr>
          <p:cNvPr id="6" name="Picture 5">
            <a:extLst>
              <a:ext uri="{FF2B5EF4-FFF2-40B4-BE49-F238E27FC236}">
                <a16:creationId xmlns:a16="http://schemas.microsoft.com/office/drawing/2014/main" id="{94EED40E-63A8-71E9-7C16-FC757AC141E8}"/>
              </a:ext>
            </a:extLst>
          </p:cNvPr>
          <p:cNvPicPr>
            <a:picLocks noChangeAspect="1"/>
          </p:cNvPicPr>
          <p:nvPr/>
        </p:nvPicPr>
        <p:blipFill>
          <a:blip r:embed="rId5"/>
          <a:stretch>
            <a:fillRect/>
          </a:stretch>
        </p:blipFill>
        <p:spPr>
          <a:xfrm>
            <a:off x="8219198" y="5680291"/>
            <a:ext cx="4074328" cy="308484"/>
          </a:xfrm>
          <a:prstGeom prst="rect">
            <a:avLst/>
          </a:prstGeom>
        </p:spPr>
      </p:pic>
      <p:pic>
        <p:nvPicPr>
          <p:cNvPr id="7" name="Picture 6">
            <a:extLst>
              <a:ext uri="{FF2B5EF4-FFF2-40B4-BE49-F238E27FC236}">
                <a16:creationId xmlns:a16="http://schemas.microsoft.com/office/drawing/2014/main" id="{047BC6F7-8963-77E0-8B34-4F85E8E6482B}"/>
              </a:ext>
            </a:extLst>
          </p:cNvPr>
          <p:cNvPicPr>
            <a:picLocks noChangeAspect="1"/>
          </p:cNvPicPr>
          <p:nvPr/>
        </p:nvPicPr>
        <p:blipFill>
          <a:blip r:embed="rId6"/>
          <a:stretch>
            <a:fillRect/>
          </a:stretch>
        </p:blipFill>
        <p:spPr>
          <a:xfrm>
            <a:off x="0" y="268494"/>
            <a:ext cx="12192000" cy="896112"/>
          </a:xfrm>
          <a:prstGeom prst="rect">
            <a:avLst/>
          </a:prstGeom>
        </p:spPr>
      </p:pic>
      <p:sp>
        <p:nvSpPr>
          <p:cNvPr id="8" name="Title 1">
            <a:extLst>
              <a:ext uri="{FF2B5EF4-FFF2-40B4-BE49-F238E27FC236}">
                <a16:creationId xmlns:a16="http://schemas.microsoft.com/office/drawing/2014/main" id="{ABA2D073-07C2-EC11-840A-2139C381AD46}"/>
              </a:ext>
            </a:extLst>
          </p:cNvPr>
          <p:cNvSpPr txBox="1">
            <a:spLocks/>
          </p:cNvSpPr>
          <p:nvPr/>
        </p:nvSpPr>
        <p:spPr>
          <a:xfrm>
            <a:off x="169322" y="172505"/>
            <a:ext cx="10515600" cy="108809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900" b="1" dirty="0">
                <a:solidFill>
                  <a:schemeClr val="bg1"/>
                </a:solidFill>
              </a:rPr>
              <a:t>Behaviour</a:t>
            </a:r>
            <a:endParaRPr lang="en-GB" sz="4900" b="1" dirty="0">
              <a:solidFill>
                <a:schemeClr val="bg1"/>
              </a:solidFill>
            </a:endParaRPr>
          </a:p>
        </p:txBody>
      </p:sp>
      <p:pic>
        <p:nvPicPr>
          <p:cNvPr id="11" name="Picture 10">
            <a:extLst>
              <a:ext uri="{FF2B5EF4-FFF2-40B4-BE49-F238E27FC236}">
                <a16:creationId xmlns:a16="http://schemas.microsoft.com/office/drawing/2014/main" id="{6AF80CBB-15D4-B746-7B5F-61EB4845E695}"/>
              </a:ext>
            </a:extLst>
          </p:cNvPr>
          <p:cNvPicPr>
            <a:picLocks noChangeAspect="1"/>
          </p:cNvPicPr>
          <p:nvPr/>
        </p:nvPicPr>
        <p:blipFill>
          <a:blip r:embed="rId7"/>
          <a:stretch>
            <a:fillRect/>
          </a:stretch>
        </p:blipFill>
        <p:spPr>
          <a:xfrm>
            <a:off x="7639412" y="1260595"/>
            <a:ext cx="4206605" cy="2651990"/>
          </a:xfrm>
          <a:prstGeom prst="rect">
            <a:avLst/>
          </a:prstGeom>
        </p:spPr>
      </p:pic>
    </p:spTree>
    <p:extLst>
      <p:ext uri="{BB962C8B-B14F-4D97-AF65-F5344CB8AC3E}">
        <p14:creationId xmlns:p14="http://schemas.microsoft.com/office/powerpoint/2010/main" val="21934514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pic>
        <p:nvPicPr>
          <p:cNvPr id="67" name="Google Shape;67;p16" descr="Picture 4"/>
          <p:cNvPicPr preferRelativeResize="0"/>
          <p:nvPr/>
        </p:nvPicPr>
        <p:blipFill rotWithShape="1">
          <a:blip r:embed="rId3">
            <a:alphaModFix/>
          </a:blip>
          <a:srcRect t="4685" b="9455"/>
          <a:stretch>
            <a:fillRect/>
          </a:stretch>
        </p:blipFill>
        <p:spPr>
          <a:xfrm>
            <a:off x="185058" y="381000"/>
            <a:ext cx="11620500" cy="5638800"/>
          </a:xfrm>
          <a:prstGeom prst="rect">
            <a:avLst/>
          </a:prstGeom>
          <a:noFill/>
          <a:ln>
            <a:noFill/>
          </a:ln>
        </p:spPr>
      </p:pic>
      <p:pic>
        <p:nvPicPr>
          <p:cNvPr id="2" name="Picture 1">
            <a:extLst>
              <a:ext uri="{FF2B5EF4-FFF2-40B4-BE49-F238E27FC236}">
                <a16:creationId xmlns:a16="http://schemas.microsoft.com/office/drawing/2014/main" id="{74511B5F-9F1E-FBC1-2FFA-2EF295D5BAC0}"/>
              </a:ext>
            </a:extLst>
          </p:cNvPr>
          <p:cNvPicPr>
            <a:picLocks noChangeAspect="1"/>
          </p:cNvPicPr>
          <p:nvPr/>
        </p:nvPicPr>
        <p:blipFill>
          <a:blip r:embed="rId4"/>
          <a:stretch>
            <a:fillRect/>
          </a:stretch>
        </p:blipFill>
        <p:spPr>
          <a:xfrm>
            <a:off x="10713300" y="5943599"/>
            <a:ext cx="1203000" cy="79398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3CEC574-0991-A3EE-0E44-831F1E6E5345}"/>
              </a:ext>
            </a:extLst>
          </p:cNvPr>
          <p:cNvPicPr>
            <a:picLocks noChangeAspect="1"/>
          </p:cNvPicPr>
          <p:nvPr/>
        </p:nvPicPr>
        <p:blipFill>
          <a:blip r:embed="rId2"/>
          <a:stretch>
            <a:fillRect/>
          </a:stretch>
        </p:blipFill>
        <p:spPr>
          <a:xfrm>
            <a:off x="2126772" y="1458989"/>
            <a:ext cx="8149343" cy="4558107"/>
          </a:xfrm>
          <a:prstGeom prst="rect">
            <a:avLst/>
          </a:prstGeom>
          <a:ln>
            <a:solidFill>
              <a:schemeClr val="tx1"/>
            </a:solidFill>
          </a:ln>
        </p:spPr>
      </p:pic>
      <p:pic>
        <p:nvPicPr>
          <p:cNvPr id="3" name="Picture 2" descr="Text&#10;&#10;Description automatically generated">
            <a:extLst>
              <a:ext uri="{FF2B5EF4-FFF2-40B4-BE49-F238E27FC236}">
                <a16:creationId xmlns:a16="http://schemas.microsoft.com/office/drawing/2014/main" id="{ADE81357-6D73-EB7D-D71B-D11B35098893}"/>
              </a:ext>
            </a:extLst>
          </p:cNvPr>
          <p:cNvPicPr>
            <a:picLocks noChangeAspect="1"/>
          </p:cNvPicPr>
          <p:nvPr/>
        </p:nvPicPr>
        <p:blipFill>
          <a:blip r:embed="rId3"/>
          <a:stretch>
            <a:fillRect/>
          </a:stretch>
        </p:blipFill>
        <p:spPr>
          <a:xfrm>
            <a:off x="10541122" y="5856838"/>
            <a:ext cx="1220980" cy="804737"/>
          </a:xfrm>
          <a:prstGeom prst="rect">
            <a:avLst/>
          </a:prstGeom>
        </p:spPr>
      </p:pic>
      <p:pic>
        <p:nvPicPr>
          <p:cNvPr id="9" name="Picture 8">
            <a:extLst>
              <a:ext uri="{FF2B5EF4-FFF2-40B4-BE49-F238E27FC236}">
                <a16:creationId xmlns:a16="http://schemas.microsoft.com/office/drawing/2014/main" id="{FE596D76-1C0C-789C-DB89-4F134736798B}"/>
              </a:ext>
            </a:extLst>
          </p:cNvPr>
          <p:cNvPicPr>
            <a:picLocks noChangeAspect="1"/>
          </p:cNvPicPr>
          <p:nvPr/>
        </p:nvPicPr>
        <p:blipFill>
          <a:blip r:embed="rId4"/>
          <a:stretch>
            <a:fillRect/>
          </a:stretch>
        </p:blipFill>
        <p:spPr>
          <a:xfrm>
            <a:off x="0" y="229483"/>
            <a:ext cx="12192000" cy="896112"/>
          </a:xfrm>
          <a:prstGeom prst="rect">
            <a:avLst/>
          </a:prstGeom>
        </p:spPr>
      </p:pic>
      <p:sp>
        <p:nvSpPr>
          <p:cNvPr id="4" name="TextBox 3">
            <a:extLst>
              <a:ext uri="{FF2B5EF4-FFF2-40B4-BE49-F238E27FC236}">
                <a16:creationId xmlns:a16="http://schemas.microsoft.com/office/drawing/2014/main" id="{78848C8A-BE68-C1ED-8354-E88A9F88278E}"/>
              </a:ext>
            </a:extLst>
          </p:cNvPr>
          <p:cNvSpPr txBox="1"/>
          <p:nvPr/>
        </p:nvSpPr>
        <p:spPr>
          <a:xfrm>
            <a:off x="117628" y="254346"/>
            <a:ext cx="6685944" cy="846386"/>
          </a:xfrm>
          <a:prstGeom prst="rect">
            <a:avLst/>
          </a:prstGeom>
          <a:noFill/>
        </p:spPr>
        <p:txBody>
          <a:bodyPr wrap="square" rtlCol="0">
            <a:spAutoFit/>
          </a:bodyPr>
          <a:lstStyle/>
          <a:p>
            <a:r>
              <a:rPr lang="en-GB" sz="4900" b="1" dirty="0">
                <a:solidFill>
                  <a:schemeClr val="bg1"/>
                </a:solidFill>
                <a:latin typeface="+mj-lt"/>
                <a:ea typeface="+mj-ea"/>
                <a:cs typeface="+mj-cs"/>
              </a:rPr>
              <a:t>Developing pupil voice</a:t>
            </a:r>
          </a:p>
        </p:txBody>
      </p:sp>
    </p:spTree>
    <p:extLst>
      <p:ext uri="{BB962C8B-B14F-4D97-AF65-F5344CB8AC3E}">
        <p14:creationId xmlns:p14="http://schemas.microsoft.com/office/powerpoint/2010/main" val="339580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33054AC-419E-8C53-A14C-4CCA65F838BE}"/>
              </a:ext>
            </a:extLst>
          </p:cNvPr>
          <p:cNvPicPr>
            <a:picLocks noChangeAspect="1"/>
          </p:cNvPicPr>
          <p:nvPr/>
        </p:nvPicPr>
        <p:blipFill>
          <a:blip r:embed="rId2"/>
          <a:stretch>
            <a:fillRect/>
          </a:stretch>
        </p:blipFill>
        <p:spPr>
          <a:xfrm>
            <a:off x="10525561" y="3827073"/>
            <a:ext cx="1666439" cy="613317"/>
          </a:xfrm>
          <a:prstGeom prst="rect">
            <a:avLst/>
          </a:prstGeom>
        </p:spPr>
      </p:pic>
      <p:sp>
        <p:nvSpPr>
          <p:cNvPr id="3" name="Content Placeholder 2">
            <a:extLst>
              <a:ext uri="{FF2B5EF4-FFF2-40B4-BE49-F238E27FC236}">
                <a16:creationId xmlns:a16="http://schemas.microsoft.com/office/drawing/2014/main" id="{AC8FE209-9EC4-8790-914B-609ED91D92EA}"/>
              </a:ext>
            </a:extLst>
          </p:cNvPr>
          <p:cNvSpPr>
            <a:spLocks noGrp="1"/>
          </p:cNvSpPr>
          <p:nvPr>
            <p:ph idx="1"/>
          </p:nvPr>
        </p:nvSpPr>
        <p:spPr>
          <a:xfrm>
            <a:off x="293915" y="1448347"/>
            <a:ext cx="11468187" cy="5147913"/>
          </a:xfrm>
        </p:spPr>
        <p:txBody>
          <a:bodyPr>
            <a:normAutofit fontScale="92500" lnSpcReduction="20000"/>
          </a:bodyPr>
          <a:lstStyle/>
          <a:p>
            <a:r>
              <a:rPr lang="en-GB" dirty="0">
                <a:effectLst/>
                <a:latin typeface="Calibri" panose="020F0502020204030204" pitchFamily="34" charset="0"/>
                <a:ea typeface="Times New Roman" panose="02020603050405020304" pitchFamily="18" charset="0"/>
                <a:cs typeface="Times New Roman" panose="02020603050405020304" pitchFamily="18" charset="0"/>
              </a:rPr>
              <a:t>At a minimum we expect children to be in school for </a:t>
            </a:r>
            <a:r>
              <a:rPr lang="en-GB" sz="4400" b="1" dirty="0">
                <a:effectLst/>
                <a:latin typeface="Calibri" panose="020F0502020204030204" pitchFamily="34" charset="0"/>
                <a:ea typeface="Times New Roman" panose="02020603050405020304" pitchFamily="18" charset="0"/>
                <a:cs typeface="Times New Roman" panose="02020603050405020304" pitchFamily="18" charset="0"/>
              </a:rPr>
              <a:t>96%</a:t>
            </a:r>
            <a:r>
              <a:rPr lang="en-GB" dirty="0">
                <a:effectLst/>
                <a:latin typeface="Calibri" panose="020F0502020204030204" pitchFamily="34" charset="0"/>
                <a:ea typeface="Times New Roman" panose="02020603050405020304" pitchFamily="18" charset="0"/>
                <a:cs typeface="Times New Roman" panose="02020603050405020304" pitchFamily="18" charset="0"/>
              </a:rPr>
              <a:t> of the time.  This can equate to 8 days of learning missed.  </a:t>
            </a:r>
          </a:p>
          <a:p>
            <a:r>
              <a:rPr lang="en-GB" dirty="0">
                <a:effectLst/>
                <a:latin typeface="Calibri" panose="020F0502020204030204" pitchFamily="34" charset="0"/>
                <a:ea typeface="Times New Roman" panose="02020603050405020304" pitchFamily="18" charset="0"/>
                <a:cs typeface="Times New Roman" panose="02020603050405020304" pitchFamily="18" charset="0"/>
              </a:rPr>
              <a:t>If your child’s attendance drops down to below </a:t>
            </a:r>
            <a:r>
              <a:rPr lang="en-GB" b="1" dirty="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90%</a:t>
            </a:r>
            <a:r>
              <a:rPr lang="en-GB" dirty="0">
                <a:effectLst/>
                <a:latin typeface="Calibri" panose="020F0502020204030204" pitchFamily="34" charset="0"/>
                <a:ea typeface="Times New Roman" panose="02020603050405020304" pitchFamily="18" charset="0"/>
                <a:cs typeface="Times New Roman" panose="02020603050405020304" pitchFamily="18" charset="0"/>
              </a:rPr>
              <a:t>, this means almost 4 weeks of lost learning! </a:t>
            </a:r>
          </a:p>
          <a:p>
            <a:r>
              <a:rPr lang="en-GB" dirty="0">
                <a:effectLst/>
                <a:latin typeface="Calibri" panose="020F0502020204030204" pitchFamily="34" charset="0"/>
                <a:ea typeface="Times New Roman" panose="02020603050405020304" pitchFamily="18" charset="0"/>
                <a:cs typeface="Times New Roman" panose="02020603050405020304" pitchFamily="18" charset="0"/>
              </a:rPr>
              <a:t>Regular days off interrupts children building on their learning and leads to learning gaps – which significantly impacts their progress. </a:t>
            </a:r>
          </a:p>
          <a:p>
            <a:r>
              <a:rPr lang="en-GB" dirty="0">
                <a:latin typeface="Calibri" panose="020F0502020204030204" pitchFamily="34" charset="0"/>
                <a:ea typeface="Times New Roman" panose="02020603050405020304" pitchFamily="18" charset="0"/>
                <a:cs typeface="Times New Roman" panose="02020603050405020304" pitchFamily="18" charset="0"/>
              </a:rPr>
              <a:t>Attendance and punctuality  is tracked weekly and celebrated in our assembly on Mondays.</a:t>
            </a:r>
          </a:p>
          <a:p>
            <a:r>
              <a:rPr lang="en-GB" dirty="0">
                <a:latin typeface="Calibri" panose="020F0502020204030204" pitchFamily="34" charset="0"/>
                <a:ea typeface="Times New Roman" panose="02020603050405020304" pitchFamily="18" charset="0"/>
                <a:cs typeface="Times New Roman" panose="02020603050405020304" pitchFamily="18" charset="0"/>
              </a:rPr>
              <a:t>There will also be a new attendance raffle. Children will earn a raffle ticket or every week they </a:t>
            </a:r>
            <a:r>
              <a:rPr lang="en-GB" b="1" dirty="0"/>
              <a:t>Attend school every day and on time. </a:t>
            </a:r>
            <a:r>
              <a:rPr lang="en-GB" dirty="0"/>
              <a:t>At the end of a term, tickets will be drawn out during a special assembly and prizes won! The more raffle tickets your child has, the more likely they are to win! </a:t>
            </a:r>
            <a:endParaRPr lang="en-GB" dirty="0">
              <a:latin typeface="Calibri" panose="020F0502020204030204" pitchFamily="34" charset="0"/>
              <a:ea typeface="Times New Roman" panose="02020603050405020304" pitchFamily="18" charset="0"/>
              <a:cs typeface="Times New Roman" panose="02020603050405020304" pitchFamily="18" charset="0"/>
            </a:endParaRPr>
          </a:p>
          <a:p>
            <a:r>
              <a:rPr lang="en-GB" dirty="0">
                <a:effectLst/>
                <a:latin typeface="Calibri" panose="020F0502020204030204" pitchFamily="34" charset="0"/>
                <a:ea typeface="Times New Roman" panose="02020603050405020304" pitchFamily="18" charset="0"/>
                <a:cs typeface="Times New Roman" panose="02020603050405020304" pitchFamily="18" charset="0"/>
              </a:rPr>
              <a:t>Parents/carers will be contacted and invited for a meeting with attendance lead (Mr Venn) if your child’s attendance is declining to explore why. </a:t>
            </a:r>
          </a:p>
          <a:p>
            <a:endParaRPr lang="en-GB" dirty="0"/>
          </a:p>
        </p:txBody>
      </p:sp>
      <p:pic>
        <p:nvPicPr>
          <p:cNvPr id="4" name="Picture 3" descr="Text&#10;&#10;Description automatically generated">
            <a:extLst>
              <a:ext uri="{FF2B5EF4-FFF2-40B4-BE49-F238E27FC236}">
                <a16:creationId xmlns:a16="http://schemas.microsoft.com/office/drawing/2014/main" id="{B5365011-57C4-21A0-5581-695CB553936D}"/>
              </a:ext>
            </a:extLst>
          </p:cNvPr>
          <p:cNvPicPr>
            <a:picLocks noChangeAspect="1"/>
          </p:cNvPicPr>
          <p:nvPr/>
        </p:nvPicPr>
        <p:blipFill>
          <a:blip r:embed="rId3"/>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5536A20C-3467-2326-EED5-784FF6B1952E}"/>
              </a:ext>
            </a:extLst>
          </p:cNvPr>
          <p:cNvPicPr>
            <a:picLocks noChangeAspect="1"/>
          </p:cNvPicPr>
          <p:nvPr/>
        </p:nvPicPr>
        <p:blipFill>
          <a:blip r:embed="rId4"/>
          <a:stretch>
            <a:fillRect/>
          </a:stretch>
        </p:blipFill>
        <p:spPr>
          <a:xfrm>
            <a:off x="0" y="261739"/>
            <a:ext cx="12192000" cy="896112"/>
          </a:xfrm>
          <a:prstGeom prst="rect">
            <a:avLst/>
          </a:prstGeom>
        </p:spPr>
      </p:pic>
      <p:sp>
        <p:nvSpPr>
          <p:cNvPr id="2" name="Title 1">
            <a:extLst>
              <a:ext uri="{FF2B5EF4-FFF2-40B4-BE49-F238E27FC236}">
                <a16:creationId xmlns:a16="http://schemas.microsoft.com/office/drawing/2014/main" id="{56744654-4DF7-EEE6-9ACE-D7A9626E7320}"/>
              </a:ext>
            </a:extLst>
          </p:cNvPr>
          <p:cNvSpPr>
            <a:spLocks noGrp="1"/>
          </p:cNvSpPr>
          <p:nvPr>
            <p:ph type="title"/>
          </p:nvPr>
        </p:nvSpPr>
        <p:spPr>
          <a:xfrm>
            <a:off x="152400" y="47013"/>
            <a:ext cx="10515600" cy="1325563"/>
          </a:xfrm>
        </p:spPr>
        <p:txBody>
          <a:bodyPr/>
          <a:lstStyle/>
          <a:p>
            <a:r>
              <a:rPr lang="en-GB" sz="4900" b="1" dirty="0">
                <a:solidFill>
                  <a:schemeClr val="bg1"/>
                </a:solidFill>
              </a:rPr>
              <a:t>Attendance &amp; Punctuality</a:t>
            </a:r>
          </a:p>
        </p:txBody>
      </p:sp>
    </p:spTree>
    <p:extLst>
      <p:ext uri="{BB962C8B-B14F-4D97-AF65-F5344CB8AC3E}">
        <p14:creationId xmlns:p14="http://schemas.microsoft.com/office/powerpoint/2010/main" val="9111755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685CBAF-EE80-ADDB-A4AA-F72CD2EFE26E}"/>
              </a:ext>
            </a:extLst>
          </p:cNvPr>
          <p:cNvSpPr>
            <a:spLocks noGrp="1"/>
          </p:cNvSpPr>
          <p:nvPr>
            <p:ph idx="1"/>
          </p:nvPr>
        </p:nvSpPr>
        <p:spPr>
          <a:xfrm>
            <a:off x="429898" y="1436914"/>
            <a:ext cx="10923902" cy="4740049"/>
          </a:xfrm>
        </p:spPr>
        <p:txBody>
          <a:bodyPr/>
          <a:lstStyle/>
          <a:p>
            <a:pPr algn="ctr"/>
            <a:r>
              <a:rPr lang="en-GB" sz="2400">
                <a:effectLst/>
                <a:latin typeface="Calibri" panose="020F0502020204030204" pitchFamily="34" charset="0"/>
                <a:ea typeface="Calibri" panose="020F0502020204030204" pitchFamily="34" charset="0"/>
                <a:cs typeface="Times New Roman" panose="02020603050405020304" pitchFamily="18" charset="0"/>
              </a:rPr>
              <a:t>Every minute counts! </a:t>
            </a:r>
          </a:p>
          <a:p>
            <a:pPr algn="ctr"/>
            <a:r>
              <a:rPr lang="en-GB" sz="2400">
                <a:effectLst/>
                <a:latin typeface="Calibri" panose="020F0502020204030204" pitchFamily="34" charset="0"/>
                <a:ea typeface="Times New Roman" panose="02020603050405020304" pitchFamily="18" charset="0"/>
                <a:cs typeface="Times New Roman" panose="02020603050405020304" pitchFamily="18" charset="0"/>
              </a:rPr>
              <a:t>If a child is late every day, their learning as well as the other children in the classroom is disrupted. Below is a graph how being late to school every day adds up to lost learning time</a:t>
            </a:r>
            <a:r>
              <a:rPr lang="en-GB" sz="1800">
                <a:effectLst/>
                <a:latin typeface="Calibri" panose="020F0502020204030204" pitchFamily="34" charset="0"/>
                <a:ea typeface="Times New Roman" panose="02020603050405020304" pitchFamily="18" charset="0"/>
                <a:cs typeface="Times New Roman" panose="02020603050405020304" pitchFamily="18" charset="0"/>
              </a:rPr>
              <a:t>.  </a:t>
            </a:r>
            <a:r>
              <a:rPr lang="en-GB" sz="2400">
                <a:solidFill>
                  <a:srgbClr val="00B0F0"/>
                </a:solidFill>
                <a:latin typeface="Calibri" panose="020F0502020204030204" pitchFamily="34" charset="0"/>
                <a:ea typeface="Times New Roman" panose="02020603050405020304" pitchFamily="18" charset="0"/>
                <a:cs typeface="Times New Roman" panose="02020603050405020304" pitchFamily="18" charset="0"/>
              </a:rPr>
              <a:t>Missing on morning work</a:t>
            </a:r>
            <a:endParaRPr lang="en-GB" sz="2400">
              <a:solidFill>
                <a:srgbClr val="00B0F0"/>
              </a:solidFill>
              <a:effectLst/>
              <a:latin typeface="Calibri" panose="020F0502020204030204" pitchFamily="34" charset="0"/>
              <a:ea typeface="Times New Roman" panose="02020603050405020304" pitchFamily="18" charset="0"/>
              <a:cs typeface="Times New Roman" panose="02020603050405020304" pitchFamily="18" charset="0"/>
            </a:endParaRPr>
          </a:p>
          <a:p>
            <a:pPr algn="ctr"/>
            <a:endParaRPr lang="en-GB"/>
          </a:p>
        </p:txBody>
      </p:sp>
      <p:pic>
        <p:nvPicPr>
          <p:cNvPr id="6" name="Picture 5">
            <a:extLst>
              <a:ext uri="{FF2B5EF4-FFF2-40B4-BE49-F238E27FC236}">
                <a16:creationId xmlns:a16="http://schemas.microsoft.com/office/drawing/2014/main" id="{909D92CC-9756-1A8A-97C7-2B02E5B4BECE}"/>
              </a:ext>
            </a:extLst>
          </p:cNvPr>
          <p:cNvPicPr>
            <a:picLocks noChangeAspect="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2046291" y="2981561"/>
            <a:ext cx="7380738" cy="3510297"/>
          </a:xfrm>
          <a:prstGeom prst="rect">
            <a:avLst/>
          </a:prstGeom>
          <a:noFill/>
          <a:ln>
            <a:noFill/>
          </a:ln>
        </p:spPr>
      </p:pic>
      <p:pic>
        <p:nvPicPr>
          <p:cNvPr id="4" name="Picture 3" descr="Text&#10;&#10;Description automatically generated">
            <a:extLst>
              <a:ext uri="{FF2B5EF4-FFF2-40B4-BE49-F238E27FC236}">
                <a16:creationId xmlns:a16="http://schemas.microsoft.com/office/drawing/2014/main" id="{D91811E0-7709-3B25-8A4F-498147EB7799}"/>
              </a:ext>
            </a:extLst>
          </p:cNvPr>
          <p:cNvPicPr>
            <a:picLocks noChangeAspect="1"/>
          </p:cNvPicPr>
          <p:nvPr/>
        </p:nvPicPr>
        <p:blipFill>
          <a:blip r:embed="rId4"/>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6463133D-FA48-D405-2D3D-2851E8517C51}"/>
              </a:ext>
            </a:extLst>
          </p:cNvPr>
          <p:cNvPicPr>
            <a:picLocks noChangeAspect="1"/>
          </p:cNvPicPr>
          <p:nvPr/>
        </p:nvPicPr>
        <p:blipFill>
          <a:blip r:embed="rId5"/>
          <a:stretch>
            <a:fillRect/>
          </a:stretch>
        </p:blipFill>
        <p:spPr>
          <a:xfrm>
            <a:off x="0" y="225907"/>
            <a:ext cx="12192000" cy="896112"/>
          </a:xfrm>
          <a:prstGeom prst="rect">
            <a:avLst/>
          </a:prstGeom>
        </p:spPr>
      </p:pic>
      <p:sp>
        <p:nvSpPr>
          <p:cNvPr id="2" name="Title 1">
            <a:extLst>
              <a:ext uri="{FF2B5EF4-FFF2-40B4-BE49-F238E27FC236}">
                <a16:creationId xmlns:a16="http://schemas.microsoft.com/office/drawing/2014/main" id="{12F4D814-B104-FF48-C183-DE0BE6CAC476}"/>
              </a:ext>
            </a:extLst>
          </p:cNvPr>
          <p:cNvSpPr>
            <a:spLocks noGrp="1"/>
          </p:cNvSpPr>
          <p:nvPr>
            <p:ph type="title"/>
          </p:nvPr>
        </p:nvSpPr>
        <p:spPr>
          <a:xfrm>
            <a:off x="0" y="125639"/>
            <a:ext cx="10515600" cy="1104447"/>
          </a:xfrm>
        </p:spPr>
        <p:txBody>
          <a:bodyPr/>
          <a:lstStyle/>
          <a:p>
            <a:r>
              <a:rPr lang="en-GB" sz="4900" b="1" dirty="0">
                <a:solidFill>
                  <a:schemeClr val="bg1"/>
                </a:solidFill>
              </a:rPr>
              <a:t>Punctuality</a:t>
            </a:r>
          </a:p>
        </p:txBody>
      </p:sp>
    </p:spTree>
    <p:extLst>
      <p:ext uri="{BB962C8B-B14F-4D97-AF65-F5344CB8AC3E}">
        <p14:creationId xmlns:p14="http://schemas.microsoft.com/office/powerpoint/2010/main" val="27804850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177923" y="1506817"/>
            <a:ext cx="5181599" cy="4626051"/>
          </a:xfrm>
        </p:spPr>
        <p:txBody>
          <a:bodyPr>
            <a:noAutofit/>
          </a:bodyPr>
          <a:lstStyle/>
          <a:p>
            <a:r>
              <a:rPr lang="en-US" sz="1800" dirty="0"/>
              <a:t>Dark grey tailored trousers, shorts, skirt or pinafore</a:t>
            </a:r>
          </a:p>
          <a:p>
            <a:r>
              <a:rPr lang="en-US" sz="1800" dirty="0"/>
              <a:t>Dark grey tailored knee length shorts in the summer (optional)</a:t>
            </a:r>
          </a:p>
          <a:p>
            <a:r>
              <a:rPr lang="en-GB" sz="1800" dirty="0"/>
              <a:t>Red and White Gingham dress for Summer </a:t>
            </a:r>
            <a:r>
              <a:rPr lang="en-US" sz="1800" dirty="0"/>
              <a:t>(optional)</a:t>
            </a:r>
          </a:p>
          <a:p>
            <a:r>
              <a:rPr lang="en-US" sz="1800" dirty="0"/>
              <a:t>White shirt </a:t>
            </a:r>
            <a:r>
              <a:rPr lang="en-US" sz="1800" b="1" dirty="0">
                <a:highlight>
                  <a:srgbClr val="FFFF00"/>
                </a:highlight>
              </a:rPr>
              <a:t>(not polo shirt)</a:t>
            </a:r>
          </a:p>
          <a:p>
            <a:r>
              <a:rPr lang="en-US" sz="1800" dirty="0"/>
              <a:t>Grey jumper with the academy logo </a:t>
            </a:r>
          </a:p>
          <a:p>
            <a:r>
              <a:rPr lang="en-US" sz="1800" dirty="0"/>
              <a:t>Grey cardigans with the academy logo</a:t>
            </a:r>
          </a:p>
          <a:p>
            <a:r>
              <a:rPr lang="en-US" sz="1800" dirty="0"/>
              <a:t>Socks and tights need to be plain black, grey or white</a:t>
            </a:r>
          </a:p>
          <a:p>
            <a:r>
              <a:rPr lang="en-GB" sz="1800" dirty="0"/>
              <a:t>School tie (elastic for KS1 and Reception, full tie for KS2) </a:t>
            </a:r>
          </a:p>
          <a:p>
            <a:r>
              <a:rPr lang="en-US" sz="1800" b="1" dirty="0">
                <a:solidFill>
                  <a:srgbClr val="FF0000"/>
                </a:solidFill>
              </a:rPr>
              <a:t>Please label every item of uniform with your child’s name and class</a:t>
            </a:r>
          </a:p>
        </p:txBody>
      </p:sp>
      <p:sp>
        <p:nvSpPr>
          <p:cNvPr id="4" name="Content Placeholder 3"/>
          <p:cNvSpPr>
            <a:spLocks noGrp="1"/>
          </p:cNvSpPr>
          <p:nvPr>
            <p:ph sz="half" idx="2"/>
          </p:nvPr>
        </p:nvSpPr>
        <p:spPr>
          <a:xfrm>
            <a:off x="5359522" y="3262871"/>
            <a:ext cx="6654555" cy="2593967"/>
          </a:xfrm>
        </p:spPr>
        <p:txBody>
          <a:bodyPr>
            <a:normAutofit/>
          </a:bodyPr>
          <a:lstStyle/>
          <a:p>
            <a:pPr marL="0" indent="0">
              <a:buNone/>
            </a:pPr>
            <a:r>
              <a:rPr lang="en-US" sz="2000" b="1" dirty="0"/>
              <a:t>Footwear:</a:t>
            </a:r>
          </a:p>
          <a:p>
            <a:r>
              <a:rPr lang="en-US" sz="2200" dirty="0"/>
              <a:t>Plain black school shoes</a:t>
            </a:r>
          </a:p>
          <a:p>
            <a:r>
              <a:rPr lang="en-US" sz="2200" dirty="0"/>
              <a:t>Plain black flat boots (winter)</a:t>
            </a:r>
          </a:p>
          <a:p>
            <a:r>
              <a:rPr lang="en-US" sz="2200" dirty="0"/>
              <a:t>Black shoes should be flat. They should not have any flashing lights as they as distracting for all children. Children that are not in the correct footwear – we will contact parents. </a:t>
            </a:r>
          </a:p>
          <a:p>
            <a:pPr marL="0" indent="0">
              <a:buNone/>
            </a:pPr>
            <a:endParaRPr lang="en-GB" sz="2000" dirty="0"/>
          </a:p>
        </p:txBody>
      </p:sp>
      <p:pic>
        <p:nvPicPr>
          <p:cNvPr id="5" name="Picture 4" descr="Text&#10;&#10;Description automatically generated">
            <a:extLst>
              <a:ext uri="{FF2B5EF4-FFF2-40B4-BE49-F238E27FC236}">
                <a16:creationId xmlns:a16="http://schemas.microsoft.com/office/drawing/2014/main" id="{A2734BFD-E00D-6801-B497-BDDF80446213}"/>
              </a:ext>
            </a:extLst>
          </p:cNvPr>
          <p:cNvPicPr>
            <a:picLocks noChangeAspect="1"/>
          </p:cNvPicPr>
          <p:nvPr/>
        </p:nvPicPr>
        <p:blipFill>
          <a:blip r:embed="rId2"/>
          <a:stretch>
            <a:fillRect/>
          </a:stretch>
        </p:blipFill>
        <p:spPr>
          <a:xfrm>
            <a:off x="10541122" y="5856838"/>
            <a:ext cx="1220980" cy="804737"/>
          </a:xfrm>
          <a:prstGeom prst="rect">
            <a:avLst/>
          </a:prstGeom>
        </p:spPr>
      </p:pic>
      <p:sp>
        <p:nvSpPr>
          <p:cNvPr id="7" name="TextBox 6">
            <a:extLst>
              <a:ext uri="{FF2B5EF4-FFF2-40B4-BE49-F238E27FC236}">
                <a16:creationId xmlns:a16="http://schemas.microsoft.com/office/drawing/2014/main" id="{5AC34034-7F44-9C77-D1B7-98EF64DBB61D}"/>
              </a:ext>
            </a:extLst>
          </p:cNvPr>
          <p:cNvSpPr txBox="1"/>
          <p:nvPr/>
        </p:nvSpPr>
        <p:spPr>
          <a:xfrm>
            <a:off x="5555465" y="1264956"/>
            <a:ext cx="6096000" cy="1815882"/>
          </a:xfrm>
          <a:prstGeom prst="rect">
            <a:avLst/>
          </a:prstGeom>
          <a:noFill/>
        </p:spPr>
        <p:txBody>
          <a:bodyPr wrap="square">
            <a:spAutoFit/>
          </a:bodyPr>
          <a:lstStyle/>
          <a:p>
            <a:r>
              <a:rPr lang="en-GB" sz="2800" b="1" dirty="0">
                <a:solidFill>
                  <a:srgbClr val="00B0F0"/>
                </a:solidFill>
              </a:rPr>
              <a:t>Children should always be smart: School jumper (worn or held, not tied around the waist) </a:t>
            </a:r>
          </a:p>
          <a:p>
            <a:r>
              <a:rPr lang="en-GB" sz="2800" b="1" dirty="0">
                <a:solidFill>
                  <a:srgbClr val="00B0F0"/>
                </a:solidFill>
              </a:rPr>
              <a:t>White shirt (not polo)– always tucked in</a:t>
            </a:r>
          </a:p>
        </p:txBody>
      </p:sp>
      <p:pic>
        <p:nvPicPr>
          <p:cNvPr id="8" name="Picture 7">
            <a:extLst>
              <a:ext uri="{FF2B5EF4-FFF2-40B4-BE49-F238E27FC236}">
                <a16:creationId xmlns:a16="http://schemas.microsoft.com/office/drawing/2014/main" id="{58295806-6EDF-D91E-F3C5-90AF48F0DF85}"/>
              </a:ext>
            </a:extLst>
          </p:cNvPr>
          <p:cNvPicPr>
            <a:picLocks noChangeAspect="1"/>
          </p:cNvPicPr>
          <p:nvPr/>
        </p:nvPicPr>
        <p:blipFill>
          <a:blip r:embed="rId3"/>
          <a:stretch>
            <a:fillRect/>
          </a:stretch>
        </p:blipFill>
        <p:spPr>
          <a:xfrm>
            <a:off x="0" y="152642"/>
            <a:ext cx="12192000" cy="896112"/>
          </a:xfrm>
          <a:prstGeom prst="rect">
            <a:avLst/>
          </a:prstGeom>
        </p:spPr>
      </p:pic>
      <p:sp>
        <p:nvSpPr>
          <p:cNvPr id="2" name="Title 1"/>
          <p:cNvSpPr>
            <a:spLocks noGrp="1"/>
          </p:cNvSpPr>
          <p:nvPr>
            <p:ph type="title"/>
          </p:nvPr>
        </p:nvSpPr>
        <p:spPr>
          <a:xfrm>
            <a:off x="101722" y="108857"/>
            <a:ext cx="10515600" cy="1023257"/>
          </a:xfrm>
        </p:spPr>
        <p:txBody>
          <a:bodyPr/>
          <a:lstStyle/>
          <a:p>
            <a:r>
              <a:rPr lang="en-US" sz="4900" b="1" dirty="0">
                <a:solidFill>
                  <a:schemeClr val="bg1"/>
                </a:solidFill>
              </a:rPr>
              <a:t>Uniform expectations</a:t>
            </a:r>
            <a:endParaRPr lang="en-GB" sz="4900" b="1" dirty="0">
              <a:solidFill>
                <a:schemeClr val="bg1"/>
              </a:solidFill>
            </a:endParaRPr>
          </a:p>
        </p:txBody>
      </p:sp>
      <p:sp>
        <p:nvSpPr>
          <p:cNvPr id="10" name="TextBox 9">
            <a:extLst>
              <a:ext uri="{FF2B5EF4-FFF2-40B4-BE49-F238E27FC236}">
                <a16:creationId xmlns:a16="http://schemas.microsoft.com/office/drawing/2014/main" id="{76D0273B-D1D6-35AE-59DD-B513BD0A7E21}"/>
              </a:ext>
            </a:extLst>
          </p:cNvPr>
          <p:cNvSpPr txBox="1"/>
          <p:nvPr/>
        </p:nvSpPr>
        <p:spPr>
          <a:xfrm>
            <a:off x="2797629" y="6267248"/>
            <a:ext cx="6877049" cy="461665"/>
          </a:xfrm>
          <a:prstGeom prst="rect">
            <a:avLst/>
          </a:prstGeom>
          <a:noFill/>
        </p:spPr>
        <p:txBody>
          <a:bodyPr wrap="square">
            <a:spAutoFit/>
          </a:bodyPr>
          <a:lstStyle/>
          <a:p>
            <a:r>
              <a:rPr lang="en-GB" sz="2400" b="1" dirty="0">
                <a:solidFill>
                  <a:srgbClr val="00B050"/>
                </a:solidFill>
              </a:rPr>
              <a:t>Please speak to us if you require help with uniform. </a:t>
            </a:r>
          </a:p>
        </p:txBody>
      </p:sp>
    </p:spTree>
    <p:extLst>
      <p:ext uri="{BB962C8B-B14F-4D97-AF65-F5344CB8AC3E}">
        <p14:creationId xmlns:p14="http://schemas.microsoft.com/office/powerpoint/2010/main" val="4200483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18644EE-0300-438A-ED01-A985BD98E6E8}"/>
              </a:ext>
            </a:extLst>
          </p:cNvPr>
          <p:cNvPicPr>
            <a:picLocks noChangeAspect="1"/>
          </p:cNvPicPr>
          <p:nvPr/>
        </p:nvPicPr>
        <p:blipFill>
          <a:blip r:embed="rId2"/>
          <a:stretch>
            <a:fillRect/>
          </a:stretch>
        </p:blipFill>
        <p:spPr>
          <a:xfrm>
            <a:off x="995031" y="196425"/>
            <a:ext cx="9546091" cy="6295845"/>
          </a:xfrm>
          <a:prstGeom prst="rect">
            <a:avLst/>
          </a:prstGeom>
        </p:spPr>
      </p:pic>
      <p:pic>
        <p:nvPicPr>
          <p:cNvPr id="2" name="Picture 1" descr="Text&#10;&#10;Description automatically generated">
            <a:extLst>
              <a:ext uri="{FF2B5EF4-FFF2-40B4-BE49-F238E27FC236}">
                <a16:creationId xmlns:a16="http://schemas.microsoft.com/office/drawing/2014/main" id="{85F73DB2-F105-EEE6-86F8-23B6F8C6C69B}"/>
              </a:ext>
            </a:extLst>
          </p:cNvPr>
          <p:cNvPicPr>
            <a:picLocks noChangeAspect="1"/>
          </p:cNvPicPr>
          <p:nvPr/>
        </p:nvPicPr>
        <p:blipFill>
          <a:blip r:embed="rId3"/>
          <a:stretch>
            <a:fillRect/>
          </a:stretch>
        </p:blipFill>
        <p:spPr>
          <a:xfrm>
            <a:off x="10541122" y="5856838"/>
            <a:ext cx="1220980" cy="804737"/>
          </a:xfrm>
          <a:prstGeom prst="rect">
            <a:avLst/>
          </a:prstGeom>
        </p:spPr>
      </p:pic>
    </p:spTree>
    <p:extLst>
      <p:ext uri="{BB962C8B-B14F-4D97-AF65-F5344CB8AC3E}">
        <p14:creationId xmlns:p14="http://schemas.microsoft.com/office/powerpoint/2010/main" val="16481589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9898" y="1273629"/>
            <a:ext cx="10989216" cy="5214257"/>
          </a:xfrm>
        </p:spPr>
        <p:txBody>
          <a:bodyPr>
            <a:normAutofit lnSpcReduction="10000"/>
          </a:bodyPr>
          <a:lstStyle/>
          <a:p>
            <a:r>
              <a:rPr lang="en-GB" dirty="0"/>
              <a:t>White T-shirt (no logo)</a:t>
            </a:r>
          </a:p>
          <a:p>
            <a:r>
              <a:rPr lang="en-GB" dirty="0"/>
              <a:t>Black Enfield Height PE jumper.</a:t>
            </a:r>
            <a:endParaRPr lang="en-US" dirty="0"/>
          </a:p>
          <a:p>
            <a:r>
              <a:rPr lang="en-US" dirty="0"/>
              <a:t>Plain black shorts or black jogging bottoms</a:t>
            </a:r>
          </a:p>
          <a:p>
            <a:r>
              <a:rPr lang="en-US" dirty="0"/>
              <a:t>Black trainers (outdoor) indoor PE will require bare foot for dance and gymnastics. </a:t>
            </a:r>
          </a:p>
          <a:p>
            <a:r>
              <a:rPr lang="en-US" dirty="0"/>
              <a:t>Children need to come to school dressed in their PE kit</a:t>
            </a:r>
          </a:p>
          <a:p>
            <a:endParaRPr lang="en-US" dirty="0"/>
          </a:p>
          <a:p>
            <a:r>
              <a:rPr lang="en-GB" dirty="0"/>
              <a:t>Hair should be tied back if long</a:t>
            </a:r>
          </a:p>
          <a:p>
            <a:r>
              <a:rPr lang="en-GB" dirty="0"/>
              <a:t>No nail varnish and stud earrings only </a:t>
            </a:r>
          </a:p>
          <a:p>
            <a:r>
              <a:rPr lang="en-GB" dirty="0"/>
              <a:t>No other jewellery unless for religious reasons (all jewellery must be removed for PE –health and safety)</a:t>
            </a:r>
            <a:endParaRPr lang="en-US" dirty="0"/>
          </a:p>
          <a:p>
            <a:endParaRPr lang="en-US" dirty="0"/>
          </a:p>
        </p:txBody>
      </p:sp>
      <p:pic>
        <p:nvPicPr>
          <p:cNvPr id="4" name="Picture 3" descr="Text&#10;&#10;Description automatically generated">
            <a:extLst>
              <a:ext uri="{FF2B5EF4-FFF2-40B4-BE49-F238E27FC236}">
                <a16:creationId xmlns:a16="http://schemas.microsoft.com/office/drawing/2014/main" id="{701728B8-AC4D-EFF2-A585-0A34F5BD556F}"/>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8D1E7091-9DC8-049B-19AD-C621654D83E9}"/>
              </a:ext>
            </a:extLst>
          </p:cNvPr>
          <p:cNvPicPr>
            <a:picLocks noChangeAspect="1"/>
          </p:cNvPicPr>
          <p:nvPr/>
        </p:nvPicPr>
        <p:blipFill>
          <a:blip r:embed="rId3"/>
          <a:stretch>
            <a:fillRect/>
          </a:stretch>
        </p:blipFill>
        <p:spPr>
          <a:xfrm>
            <a:off x="0" y="159376"/>
            <a:ext cx="12192000" cy="896112"/>
          </a:xfrm>
          <a:prstGeom prst="rect">
            <a:avLst/>
          </a:prstGeom>
        </p:spPr>
      </p:pic>
      <p:sp>
        <p:nvSpPr>
          <p:cNvPr id="2" name="Title 1"/>
          <p:cNvSpPr>
            <a:spLocks noGrp="1"/>
          </p:cNvSpPr>
          <p:nvPr>
            <p:ph type="title"/>
          </p:nvPr>
        </p:nvSpPr>
        <p:spPr>
          <a:xfrm>
            <a:off x="261257" y="196425"/>
            <a:ext cx="10515600" cy="896113"/>
          </a:xfrm>
        </p:spPr>
        <p:txBody>
          <a:bodyPr/>
          <a:lstStyle/>
          <a:p>
            <a:r>
              <a:rPr lang="en-US" sz="4900" b="1" dirty="0">
                <a:solidFill>
                  <a:schemeClr val="bg1"/>
                </a:solidFill>
              </a:rPr>
              <a:t>PE kits</a:t>
            </a:r>
            <a:endParaRPr lang="en-GB" sz="4900" b="1" dirty="0">
              <a:solidFill>
                <a:schemeClr val="bg1"/>
              </a:solidFill>
            </a:endParaRPr>
          </a:p>
        </p:txBody>
      </p:sp>
    </p:spTree>
    <p:extLst>
      <p:ext uri="{BB962C8B-B14F-4D97-AF65-F5344CB8AC3E}">
        <p14:creationId xmlns:p14="http://schemas.microsoft.com/office/powerpoint/2010/main" val="40594445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5686" y="1505500"/>
            <a:ext cx="11446416" cy="3501929"/>
          </a:xfrm>
        </p:spPr>
        <p:txBody>
          <a:bodyPr/>
          <a:lstStyle/>
          <a:p>
            <a:r>
              <a:rPr lang="en-US" dirty="0"/>
              <a:t>All headwear must be plain black, burgundy or white in </a:t>
            </a:r>
            <a:r>
              <a:rPr lang="en-US" dirty="0" err="1"/>
              <a:t>colour</a:t>
            </a:r>
            <a:endParaRPr lang="en-US" dirty="0"/>
          </a:p>
          <a:p>
            <a:r>
              <a:rPr lang="en-US" dirty="0"/>
              <a:t>Plain gold or silver stud earrings are permitted but never on PE days. Watches are allowed; they need to have plain straps, preferably in black. Expensive </a:t>
            </a:r>
            <a:r>
              <a:rPr lang="en-US" dirty="0" err="1"/>
              <a:t>jewellery</a:t>
            </a:r>
            <a:r>
              <a:rPr lang="en-US" dirty="0"/>
              <a:t> is discouraged</a:t>
            </a:r>
          </a:p>
          <a:p>
            <a:r>
              <a:rPr lang="en-US" dirty="0"/>
              <a:t>Our main uniform provider for Enfield Heights Academy is </a:t>
            </a:r>
            <a:r>
              <a:rPr lang="en-GB" dirty="0">
                <a:highlight>
                  <a:srgbClr val="FFFF00"/>
                </a:highlight>
              </a:rPr>
              <a:t>Uniform4Kids</a:t>
            </a:r>
            <a:endParaRPr lang="en-US" dirty="0"/>
          </a:p>
        </p:txBody>
      </p:sp>
      <p:pic>
        <p:nvPicPr>
          <p:cNvPr id="4" name="Picture 3" descr="Text&#10;&#10;Description automatically generated">
            <a:extLst>
              <a:ext uri="{FF2B5EF4-FFF2-40B4-BE49-F238E27FC236}">
                <a16:creationId xmlns:a16="http://schemas.microsoft.com/office/drawing/2014/main" id="{19DDF93C-0160-8F3A-F2C4-42E5D59A9321}"/>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CE9DFF44-8E81-8AE1-9651-2AAE739F6B5E}"/>
              </a:ext>
            </a:extLst>
          </p:cNvPr>
          <p:cNvPicPr>
            <a:picLocks noChangeAspect="1"/>
          </p:cNvPicPr>
          <p:nvPr/>
        </p:nvPicPr>
        <p:blipFill>
          <a:blip r:embed="rId3"/>
          <a:stretch>
            <a:fillRect/>
          </a:stretch>
        </p:blipFill>
        <p:spPr>
          <a:xfrm>
            <a:off x="0" y="232981"/>
            <a:ext cx="12192000" cy="896112"/>
          </a:xfrm>
          <a:prstGeom prst="rect">
            <a:avLst/>
          </a:prstGeom>
        </p:spPr>
      </p:pic>
      <p:sp>
        <p:nvSpPr>
          <p:cNvPr id="2" name="Title 1"/>
          <p:cNvSpPr>
            <a:spLocks noGrp="1"/>
          </p:cNvSpPr>
          <p:nvPr>
            <p:ph type="title"/>
          </p:nvPr>
        </p:nvSpPr>
        <p:spPr>
          <a:xfrm>
            <a:off x="167037" y="286656"/>
            <a:ext cx="10515600" cy="788761"/>
          </a:xfrm>
        </p:spPr>
        <p:txBody>
          <a:bodyPr/>
          <a:lstStyle/>
          <a:p>
            <a:r>
              <a:rPr lang="en-US" sz="4900" b="1" dirty="0">
                <a:solidFill>
                  <a:schemeClr val="bg1"/>
                </a:solidFill>
              </a:rPr>
              <a:t>Other uniform requirements</a:t>
            </a:r>
            <a:endParaRPr lang="en-GB" sz="4900" b="1" dirty="0">
              <a:solidFill>
                <a:schemeClr val="bg1"/>
              </a:solidFill>
            </a:endParaRPr>
          </a:p>
        </p:txBody>
      </p:sp>
    </p:spTree>
    <p:extLst>
      <p:ext uri="{BB962C8B-B14F-4D97-AF65-F5344CB8AC3E}">
        <p14:creationId xmlns:p14="http://schemas.microsoft.com/office/powerpoint/2010/main" val="37357664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47A994D-07DE-BC06-76DE-F236C828CB59}"/>
              </a:ext>
            </a:extLst>
          </p:cNvPr>
          <p:cNvSpPr>
            <a:spLocks noGrp="1"/>
          </p:cNvSpPr>
          <p:nvPr>
            <p:ph idx="1"/>
          </p:nvPr>
        </p:nvSpPr>
        <p:spPr>
          <a:xfrm>
            <a:off x="522514" y="1584721"/>
            <a:ext cx="10515600" cy="4351338"/>
          </a:xfrm>
        </p:spPr>
        <p:txBody>
          <a:bodyPr>
            <a:normAutofit lnSpcReduction="10000"/>
          </a:bodyPr>
          <a:lstStyle/>
          <a:p>
            <a:pPr marL="0" indent="0">
              <a:buNone/>
            </a:pPr>
            <a:r>
              <a:rPr lang="en-GB" dirty="0"/>
              <a:t>At EHA, we believe that homework should provide opportunities to:</a:t>
            </a:r>
          </a:p>
          <a:p>
            <a:r>
              <a:rPr lang="en-GB" dirty="0"/>
              <a:t>reinforce learning that has taken place in the classroom </a:t>
            </a:r>
          </a:p>
          <a:p>
            <a:r>
              <a:rPr lang="en-GB" dirty="0"/>
              <a:t>provide opportunities for parents/carers to become more familiar with their child’s learning and enjoy a shared learning experience with their child </a:t>
            </a:r>
          </a:p>
          <a:p>
            <a:r>
              <a:rPr lang="en-GB" dirty="0"/>
              <a:t>prepare children for the next academic stage of their school life </a:t>
            </a:r>
          </a:p>
          <a:p>
            <a:r>
              <a:rPr lang="en-GB" dirty="0"/>
              <a:t>develop valuable life skills and good work habits such as organisation and time management </a:t>
            </a:r>
          </a:p>
          <a:p>
            <a:r>
              <a:rPr lang="en-GB" dirty="0"/>
              <a:t>foster independence, confidence and resilience ∙inspire creativity and curiosity outside of the classroom </a:t>
            </a:r>
          </a:p>
        </p:txBody>
      </p:sp>
      <p:pic>
        <p:nvPicPr>
          <p:cNvPr id="4" name="Picture 3" descr="Text&#10;&#10;Description automatically generated">
            <a:extLst>
              <a:ext uri="{FF2B5EF4-FFF2-40B4-BE49-F238E27FC236}">
                <a16:creationId xmlns:a16="http://schemas.microsoft.com/office/drawing/2014/main" id="{79EAEF55-7A70-F63A-A23E-1882E44B14DE}"/>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7A1AFE9B-A31A-C6C9-1873-014E20D9153E}"/>
              </a:ext>
            </a:extLst>
          </p:cNvPr>
          <p:cNvPicPr>
            <a:picLocks noChangeAspect="1"/>
          </p:cNvPicPr>
          <p:nvPr/>
        </p:nvPicPr>
        <p:blipFill>
          <a:blip r:embed="rId3"/>
          <a:stretch>
            <a:fillRect/>
          </a:stretch>
        </p:blipFill>
        <p:spPr>
          <a:xfrm>
            <a:off x="0" y="232981"/>
            <a:ext cx="12192000" cy="896112"/>
          </a:xfrm>
          <a:prstGeom prst="rect">
            <a:avLst/>
          </a:prstGeom>
        </p:spPr>
      </p:pic>
      <p:sp>
        <p:nvSpPr>
          <p:cNvPr id="2" name="Title 1">
            <a:extLst>
              <a:ext uri="{FF2B5EF4-FFF2-40B4-BE49-F238E27FC236}">
                <a16:creationId xmlns:a16="http://schemas.microsoft.com/office/drawing/2014/main" id="{84895542-8FE7-96C9-BA53-95CC7411DEFF}"/>
              </a:ext>
            </a:extLst>
          </p:cNvPr>
          <p:cNvSpPr>
            <a:spLocks noGrp="1"/>
          </p:cNvSpPr>
          <p:nvPr>
            <p:ph type="title"/>
          </p:nvPr>
        </p:nvSpPr>
        <p:spPr>
          <a:xfrm>
            <a:off x="206829" y="215933"/>
            <a:ext cx="10515600" cy="992381"/>
          </a:xfrm>
        </p:spPr>
        <p:txBody>
          <a:bodyPr>
            <a:normAutofit/>
          </a:bodyPr>
          <a:lstStyle/>
          <a:p>
            <a:r>
              <a:rPr lang="en-GB" sz="4900" b="1" dirty="0">
                <a:solidFill>
                  <a:schemeClr val="bg1"/>
                </a:solidFill>
              </a:rPr>
              <a:t>Home Learning </a:t>
            </a:r>
          </a:p>
        </p:txBody>
      </p:sp>
    </p:spTree>
    <p:extLst>
      <p:ext uri="{BB962C8B-B14F-4D97-AF65-F5344CB8AC3E}">
        <p14:creationId xmlns:p14="http://schemas.microsoft.com/office/powerpoint/2010/main" val="30837654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5600" y="1361440"/>
            <a:ext cx="11406502" cy="5398589"/>
          </a:xfrm>
        </p:spPr>
        <p:txBody>
          <a:bodyPr>
            <a:normAutofit fontScale="70000" lnSpcReduction="20000"/>
          </a:bodyPr>
          <a:lstStyle/>
          <a:p>
            <a:pPr marL="0" indent="0">
              <a:buNone/>
            </a:pPr>
            <a:r>
              <a:rPr lang="en-GB" sz="3800" dirty="0"/>
              <a:t>Expected weekly homework will be found on Google Classroom and will usually require online completion. Homework will be set on a Friday and be expected to be completed by the following Tuesday. </a:t>
            </a:r>
          </a:p>
          <a:p>
            <a:endParaRPr lang="en-GB" b="1" dirty="0"/>
          </a:p>
          <a:p>
            <a:r>
              <a:rPr lang="en-GB" sz="3600" b="1" dirty="0">
                <a:solidFill>
                  <a:srgbClr val="00B050"/>
                </a:solidFill>
              </a:rPr>
              <a:t>Daily Reading</a:t>
            </a:r>
            <a:endParaRPr lang="en-GB" sz="3600" dirty="0"/>
          </a:p>
          <a:p>
            <a:r>
              <a:rPr lang="en-GB" sz="3600" b="1" dirty="0">
                <a:solidFill>
                  <a:srgbClr val="00B050"/>
                </a:solidFill>
              </a:rPr>
              <a:t>Daily Timetable practice </a:t>
            </a:r>
            <a:r>
              <a:rPr lang="en-GB" sz="3600" dirty="0"/>
              <a:t>–</a:t>
            </a:r>
            <a:r>
              <a:rPr lang="en-GB" sz="3600"/>
              <a:t>Timetable Rockstars</a:t>
            </a:r>
            <a:endParaRPr lang="en-GB" sz="3600" dirty="0">
              <a:highlight>
                <a:srgbClr val="FFFF00"/>
              </a:highlight>
            </a:endParaRPr>
          </a:p>
          <a:p>
            <a:r>
              <a:rPr lang="en-GB" sz="3600" b="1" dirty="0">
                <a:solidFill>
                  <a:srgbClr val="A8189D"/>
                </a:solidFill>
              </a:rPr>
              <a:t>Weekly Spelling </a:t>
            </a:r>
            <a:r>
              <a:rPr lang="en-GB" sz="3600" b="1" dirty="0"/>
              <a:t>-</a:t>
            </a:r>
            <a:r>
              <a:rPr lang="en-GB" sz="3600" dirty="0"/>
              <a:t>From Year 2 onwards, children will have quizzes on their year group spellings.</a:t>
            </a:r>
          </a:p>
          <a:p>
            <a:r>
              <a:rPr lang="en-GB" sz="3600" b="1" dirty="0">
                <a:solidFill>
                  <a:srgbClr val="A8189D"/>
                </a:solidFill>
              </a:rPr>
              <a:t>Weekly English </a:t>
            </a:r>
            <a:r>
              <a:rPr lang="en-GB" sz="3600" dirty="0"/>
              <a:t>– This may be a text for them to read over the weekend in preparation for their reading lessons the following week or linked to an aspect of English they have been taught that week. </a:t>
            </a:r>
          </a:p>
          <a:p>
            <a:r>
              <a:rPr lang="en-GB" sz="3600" b="1" dirty="0">
                <a:solidFill>
                  <a:srgbClr val="A8189D"/>
                </a:solidFill>
              </a:rPr>
              <a:t>Weekly Maths </a:t>
            </a:r>
            <a:r>
              <a:rPr lang="en-GB" sz="3600" dirty="0"/>
              <a:t>– This will consolidate what the children have been learning in class and will be set on </a:t>
            </a:r>
            <a:r>
              <a:rPr lang="en-GB" sz="3600" dirty="0">
                <a:highlight>
                  <a:srgbClr val="FFFF00"/>
                </a:highlight>
              </a:rPr>
              <a:t>Mathletics. </a:t>
            </a:r>
          </a:p>
          <a:p>
            <a:r>
              <a:rPr lang="en-GB" sz="3600" b="1" dirty="0">
                <a:solidFill>
                  <a:srgbClr val="00B0F0"/>
                </a:solidFill>
              </a:rPr>
              <a:t>Half Term Learning Journey homework </a:t>
            </a:r>
            <a:r>
              <a:rPr lang="en-GB" sz="3600" dirty="0"/>
              <a:t>– children may be asked to complete a half termly project linked to their learning journey. </a:t>
            </a:r>
          </a:p>
        </p:txBody>
      </p:sp>
      <p:pic>
        <p:nvPicPr>
          <p:cNvPr id="4" name="Picture 3" descr="Text&#10;&#10;Description automatically generated">
            <a:extLst>
              <a:ext uri="{FF2B5EF4-FFF2-40B4-BE49-F238E27FC236}">
                <a16:creationId xmlns:a16="http://schemas.microsoft.com/office/drawing/2014/main" id="{EE7B9CE9-B72A-0A83-B99F-84FBE9D8B770}"/>
              </a:ext>
            </a:extLst>
          </p:cNvPr>
          <p:cNvPicPr>
            <a:picLocks noChangeAspect="1"/>
          </p:cNvPicPr>
          <p:nvPr/>
        </p:nvPicPr>
        <p:blipFill>
          <a:blip r:embed="rId2"/>
          <a:stretch>
            <a:fillRect/>
          </a:stretch>
        </p:blipFill>
        <p:spPr>
          <a:xfrm>
            <a:off x="10700657" y="2003697"/>
            <a:ext cx="1220980" cy="804737"/>
          </a:xfrm>
          <a:prstGeom prst="rect">
            <a:avLst/>
          </a:prstGeom>
        </p:spPr>
      </p:pic>
      <p:pic>
        <p:nvPicPr>
          <p:cNvPr id="5" name="Picture 4">
            <a:extLst>
              <a:ext uri="{FF2B5EF4-FFF2-40B4-BE49-F238E27FC236}">
                <a16:creationId xmlns:a16="http://schemas.microsoft.com/office/drawing/2014/main" id="{C2CBADAE-9FED-25BF-CB04-18CAF87A22E5}"/>
              </a:ext>
            </a:extLst>
          </p:cNvPr>
          <p:cNvPicPr>
            <a:picLocks noChangeAspect="1"/>
          </p:cNvPicPr>
          <p:nvPr/>
        </p:nvPicPr>
        <p:blipFill>
          <a:blip r:embed="rId3"/>
          <a:stretch>
            <a:fillRect/>
          </a:stretch>
        </p:blipFill>
        <p:spPr>
          <a:xfrm>
            <a:off x="0" y="196425"/>
            <a:ext cx="12192000" cy="896112"/>
          </a:xfrm>
          <a:prstGeom prst="rect">
            <a:avLst/>
          </a:prstGeom>
        </p:spPr>
      </p:pic>
      <p:sp>
        <p:nvSpPr>
          <p:cNvPr id="2" name="Title 1"/>
          <p:cNvSpPr>
            <a:spLocks noGrp="1"/>
          </p:cNvSpPr>
          <p:nvPr>
            <p:ph type="title"/>
          </p:nvPr>
        </p:nvSpPr>
        <p:spPr>
          <a:xfrm>
            <a:off x="185057" y="196425"/>
            <a:ext cx="10515600" cy="1004486"/>
          </a:xfrm>
        </p:spPr>
        <p:txBody>
          <a:bodyPr>
            <a:normAutofit/>
          </a:bodyPr>
          <a:lstStyle/>
          <a:p>
            <a:r>
              <a:rPr lang="en-US" sz="4900" b="1" dirty="0">
                <a:solidFill>
                  <a:schemeClr val="bg1"/>
                </a:solidFill>
              </a:rPr>
              <a:t>Home Learning  </a:t>
            </a:r>
            <a:endParaRPr lang="en-GB" sz="4900" b="1" dirty="0">
              <a:solidFill>
                <a:schemeClr val="bg1"/>
              </a:solidFill>
            </a:endParaRPr>
          </a:p>
        </p:txBody>
      </p:sp>
    </p:spTree>
    <p:extLst>
      <p:ext uri="{BB962C8B-B14F-4D97-AF65-F5344CB8AC3E}">
        <p14:creationId xmlns:p14="http://schemas.microsoft.com/office/powerpoint/2010/main" val="26416127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CD1FAD6-83D4-78D5-A962-6999E3C27429}"/>
              </a:ext>
            </a:extLst>
          </p:cNvPr>
          <p:cNvPicPr>
            <a:picLocks noChangeAspect="1"/>
          </p:cNvPicPr>
          <p:nvPr/>
        </p:nvPicPr>
        <p:blipFill>
          <a:blip r:embed="rId2"/>
          <a:stretch>
            <a:fillRect/>
          </a:stretch>
        </p:blipFill>
        <p:spPr>
          <a:xfrm>
            <a:off x="0" y="259516"/>
            <a:ext cx="12192000" cy="896112"/>
          </a:xfrm>
          <a:prstGeom prst="rect">
            <a:avLst/>
          </a:prstGeom>
        </p:spPr>
      </p:pic>
      <p:sp>
        <p:nvSpPr>
          <p:cNvPr id="5" name="Title 1">
            <a:extLst>
              <a:ext uri="{FF2B5EF4-FFF2-40B4-BE49-F238E27FC236}">
                <a16:creationId xmlns:a16="http://schemas.microsoft.com/office/drawing/2014/main" id="{5D823054-5E5D-F70B-1025-9F6E5F5D83F9}"/>
              </a:ext>
            </a:extLst>
          </p:cNvPr>
          <p:cNvSpPr>
            <a:spLocks noGrp="1"/>
          </p:cNvSpPr>
          <p:nvPr>
            <p:ph type="title"/>
          </p:nvPr>
        </p:nvSpPr>
        <p:spPr>
          <a:xfrm>
            <a:off x="185057" y="196425"/>
            <a:ext cx="10515600" cy="1004486"/>
          </a:xfrm>
        </p:spPr>
        <p:txBody>
          <a:bodyPr>
            <a:normAutofit/>
          </a:bodyPr>
          <a:lstStyle/>
          <a:p>
            <a:r>
              <a:rPr lang="en-US" sz="4900" b="1" dirty="0">
                <a:solidFill>
                  <a:schemeClr val="bg1"/>
                </a:solidFill>
              </a:rPr>
              <a:t>Reading</a:t>
            </a:r>
            <a:endParaRPr lang="en-GB" sz="4900" b="1" dirty="0">
              <a:solidFill>
                <a:schemeClr val="bg1"/>
              </a:solidFill>
            </a:endParaRPr>
          </a:p>
        </p:txBody>
      </p:sp>
      <p:sp>
        <p:nvSpPr>
          <p:cNvPr id="6" name="Content Placeholder 2">
            <a:extLst>
              <a:ext uri="{FF2B5EF4-FFF2-40B4-BE49-F238E27FC236}">
                <a16:creationId xmlns:a16="http://schemas.microsoft.com/office/drawing/2014/main" id="{DF67B18E-84A9-0358-7BD5-DCDEBDF5533A}"/>
              </a:ext>
            </a:extLst>
          </p:cNvPr>
          <p:cNvSpPr>
            <a:spLocks noGrp="1"/>
          </p:cNvSpPr>
          <p:nvPr>
            <p:ph idx="1"/>
          </p:nvPr>
        </p:nvSpPr>
        <p:spPr>
          <a:xfrm>
            <a:off x="337457" y="1548402"/>
            <a:ext cx="6955465" cy="4758055"/>
          </a:xfrm>
        </p:spPr>
        <p:txBody>
          <a:bodyPr>
            <a:normAutofit fontScale="92500" lnSpcReduction="10000"/>
          </a:bodyPr>
          <a:lstStyle/>
          <a:p>
            <a:pPr marL="0" indent="0">
              <a:buNone/>
            </a:pPr>
            <a:r>
              <a:rPr lang="en-GB" sz="2800" dirty="0"/>
              <a:t>Children to bring home </a:t>
            </a:r>
            <a:r>
              <a:rPr lang="en-GB" sz="2800" b="1" dirty="0"/>
              <a:t>two books</a:t>
            </a:r>
            <a:r>
              <a:rPr lang="en-GB" sz="2800" dirty="0"/>
              <a:t>: </a:t>
            </a:r>
            <a:r>
              <a:rPr lang="en-GB" sz="2800" dirty="0">
                <a:solidFill>
                  <a:srgbClr val="FF0000"/>
                </a:solidFill>
              </a:rPr>
              <a:t>a banded book </a:t>
            </a:r>
            <a:r>
              <a:rPr lang="en-GB" sz="2800" dirty="0"/>
              <a:t>and a </a:t>
            </a:r>
            <a:r>
              <a:rPr lang="en-GB" sz="2800" dirty="0">
                <a:solidFill>
                  <a:srgbClr val="00B050"/>
                </a:solidFill>
              </a:rPr>
              <a:t>book for pleasure.</a:t>
            </a:r>
            <a:endParaRPr lang="en-GB" sz="2800" b="1" dirty="0">
              <a:solidFill>
                <a:srgbClr val="FF0000"/>
              </a:solidFill>
            </a:endParaRPr>
          </a:p>
          <a:p>
            <a:pPr marL="0" indent="0">
              <a:buNone/>
            </a:pPr>
            <a:r>
              <a:rPr lang="en-GB" sz="2800" b="1" dirty="0">
                <a:solidFill>
                  <a:srgbClr val="FF0000"/>
                </a:solidFill>
              </a:rPr>
              <a:t>Banded books -</a:t>
            </a:r>
            <a:r>
              <a:rPr lang="en-GB" sz="2800" dirty="0"/>
              <a:t>matched to their attainment reading level. They will work through a  series of banded books and work their way through the year groups banded colours. Throughout the year, the child will be monitored and assessed as to when they can move up to the next level by the class teacher. </a:t>
            </a:r>
          </a:p>
          <a:p>
            <a:pPr marL="0" indent="0">
              <a:buNone/>
            </a:pPr>
            <a:endParaRPr lang="en-GB" sz="2800" dirty="0"/>
          </a:p>
          <a:p>
            <a:pPr marL="0" indent="0">
              <a:buNone/>
            </a:pPr>
            <a:r>
              <a:rPr lang="en-GB" sz="2800" dirty="0">
                <a:solidFill>
                  <a:srgbClr val="33CC33"/>
                </a:solidFill>
              </a:rPr>
              <a:t>Reading for pleasure </a:t>
            </a:r>
            <a:r>
              <a:rPr lang="en-GB" sz="2800" dirty="0"/>
              <a:t>– This is a book they have chosen to read for their enjoyment. This could range from a comic, magazine, fiction etc.</a:t>
            </a:r>
          </a:p>
          <a:p>
            <a:endParaRPr lang="en-GB" dirty="0"/>
          </a:p>
        </p:txBody>
      </p:sp>
      <p:pic>
        <p:nvPicPr>
          <p:cNvPr id="7" name="Picture 6">
            <a:extLst>
              <a:ext uri="{FF2B5EF4-FFF2-40B4-BE49-F238E27FC236}">
                <a16:creationId xmlns:a16="http://schemas.microsoft.com/office/drawing/2014/main" id="{C376177E-AD2D-0DCA-EDC4-76C06EB0BFF7}"/>
              </a:ext>
            </a:extLst>
          </p:cNvPr>
          <p:cNvPicPr>
            <a:picLocks noChangeAspect="1"/>
          </p:cNvPicPr>
          <p:nvPr/>
        </p:nvPicPr>
        <p:blipFill>
          <a:blip r:embed="rId3"/>
          <a:stretch>
            <a:fillRect/>
          </a:stretch>
        </p:blipFill>
        <p:spPr>
          <a:xfrm>
            <a:off x="7507718" y="2150023"/>
            <a:ext cx="4346825" cy="2840982"/>
          </a:xfrm>
          <a:prstGeom prst="rect">
            <a:avLst/>
          </a:prstGeom>
        </p:spPr>
      </p:pic>
    </p:spTree>
    <p:extLst>
      <p:ext uri="{BB962C8B-B14F-4D97-AF65-F5344CB8AC3E}">
        <p14:creationId xmlns:p14="http://schemas.microsoft.com/office/powerpoint/2010/main" val="38151168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330477E8-3997-AFE0-3DB8-66D2F04AB084}"/>
              </a:ext>
            </a:extLst>
          </p:cNvPr>
          <p:cNvSpPr>
            <a:spLocks noGrp="1"/>
          </p:cNvSpPr>
          <p:nvPr>
            <p:ph type="body" idx="1"/>
          </p:nvPr>
        </p:nvSpPr>
        <p:spPr>
          <a:xfrm>
            <a:off x="218648" y="994513"/>
            <a:ext cx="5157787" cy="823912"/>
          </a:xfrm>
        </p:spPr>
        <p:txBody>
          <a:bodyPr/>
          <a:lstStyle/>
          <a:p>
            <a:r>
              <a:rPr lang="en-GB" dirty="0">
                <a:solidFill>
                  <a:srgbClr val="FF0000"/>
                </a:solidFill>
              </a:rPr>
              <a:t>Frequency of reading expectations</a:t>
            </a:r>
          </a:p>
        </p:txBody>
      </p:sp>
      <p:sp>
        <p:nvSpPr>
          <p:cNvPr id="8" name="Content Placeholder 7">
            <a:extLst>
              <a:ext uri="{FF2B5EF4-FFF2-40B4-BE49-F238E27FC236}">
                <a16:creationId xmlns:a16="http://schemas.microsoft.com/office/drawing/2014/main" id="{0E8B4643-F685-20FC-8AFC-0FB5DDA9F547}"/>
              </a:ext>
            </a:extLst>
          </p:cNvPr>
          <p:cNvSpPr>
            <a:spLocks noGrp="1"/>
          </p:cNvSpPr>
          <p:nvPr>
            <p:ph sz="quarter" idx="4"/>
          </p:nvPr>
        </p:nvSpPr>
        <p:spPr>
          <a:xfrm>
            <a:off x="280419" y="3896139"/>
            <a:ext cx="6378788" cy="2061481"/>
          </a:xfrm>
        </p:spPr>
        <p:txBody>
          <a:bodyPr>
            <a:normAutofit/>
          </a:bodyPr>
          <a:lstStyle/>
          <a:p>
            <a:pPr marL="0" indent="0">
              <a:buNone/>
            </a:pPr>
            <a:endParaRPr lang="en-GB" b="1" dirty="0"/>
          </a:p>
          <a:p>
            <a:r>
              <a:rPr lang="en-GB" sz="2000" dirty="0"/>
              <a:t>Use the questioning prompt at the back of the reading record to support you talking to your child about their book. This will develop key comprehension skills for your child. </a:t>
            </a:r>
          </a:p>
          <a:p>
            <a:endParaRPr lang="en-GB" dirty="0"/>
          </a:p>
        </p:txBody>
      </p:sp>
      <p:pic>
        <p:nvPicPr>
          <p:cNvPr id="3" name="Picture 2" descr="Text&#10;&#10;Description automatically generated">
            <a:extLst>
              <a:ext uri="{FF2B5EF4-FFF2-40B4-BE49-F238E27FC236}">
                <a16:creationId xmlns:a16="http://schemas.microsoft.com/office/drawing/2014/main" id="{9431F47D-6A5A-3C2F-49A4-E472FD8102A7}"/>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6" name="Picture 5">
            <a:extLst>
              <a:ext uri="{FF2B5EF4-FFF2-40B4-BE49-F238E27FC236}">
                <a16:creationId xmlns:a16="http://schemas.microsoft.com/office/drawing/2014/main" id="{8B3E02CE-9D63-A036-40BF-9D61D3C97660}"/>
              </a:ext>
            </a:extLst>
          </p:cNvPr>
          <p:cNvPicPr>
            <a:picLocks noChangeAspect="1"/>
          </p:cNvPicPr>
          <p:nvPr/>
        </p:nvPicPr>
        <p:blipFill>
          <a:blip r:embed="rId3"/>
          <a:stretch>
            <a:fillRect/>
          </a:stretch>
        </p:blipFill>
        <p:spPr>
          <a:xfrm>
            <a:off x="0" y="196425"/>
            <a:ext cx="12192000" cy="896112"/>
          </a:xfrm>
          <a:prstGeom prst="rect">
            <a:avLst/>
          </a:prstGeom>
        </p:spPr>
      </p:pic>
      <p:sp>
        <p:nvSpPr>
          <p:cNvPr id="4" name="Title 3">
            <a:extLst>
              <a:ext uri="{FF2B5EF4-FFF2-40B4-BE49-F238E27FC236}">
                <a16:creationId xmlns:a16="http://schemas.microsoft.com/office/drawing/2014/main" id="{798B25B3-A090-7C52-E2B4-28B714D479F7}"/>
              </a:ext>
            </a:extLst>
          </p:cNvPr>
          <p:cNvSpPr>
            <a:spLocks noGrp="1"/>
          </p:cNvSpPr>
          <p:nvPr>
            <p:ph type="title"/>
          </p:nvPr>
        </p:nvSpPr>
        <p:spPr>
          <a:xfrm>
            <a:off x="280419" y="215111"/>
            <a:ext cx="10515600" cy="896112"/>
          </a:xfrm>
        </p:spPr>
        <p:txBody>
          <a:bodyPr>
            <a:normAutofit/>
          </a:bodyPr>
          <a:lstStyle/>
          <a:p>
            <a:r>
              <a:rPr lang="en-GB" sz="4900" b="1" dirty="0">
                <a:solidFill>
                  <a:schemeClr val="bg1"/>
                </a:solidFill>
              </a:rPr>
              <a:t>Supporting Reading at home</a:t>
            </a:r>
          </a:p>
        </p:txBody>
      </p:sp>
      <p:pic>
        <p:nvPicPr>
          <p:cNvPr id="11" name="Picture 10">
            <a:extLst>
              <a:ext uri="{FF2B5EF4-FFF2-40B4-BE49-F238E27FC236}">
                <a16:creationId xmlns:a16="http://schemas.microsoft.com/office/drawing/2014/main" id="{ACE88A0B-F363-8F2C-C00D-F22B00F7EBB8}"/>
              </a:ext>
            </a:extLst>
          </p:cNvPr>
          <p:cNvPicPr>
            <a:picLocks noChangeAspect="1"/>
          </p:cNvPicPr>
          <p:nvPr/>
        </p:nvPicPr>
        <p:blipFill>
          <a:blip r:embed="rId4"/>
          <a:stretch>
            <a:fillRect/>
          </a:stretch>
        </p:blipFill>
        <p:spPr>
          <a:xfrm>
            <a:off x="9351532" y="521628"/>
            <a:ext cx="2617446" cy="3488811"/>
          </a:xfrm>
          <a:prstGeom prst="rect">
            <a:avLst/>
          </a:prstGeom>
        </p:spPr>
      </p:pic>
      <p:pic>
        <p:nvPicPr>
          <p:cNvPr id="2" name="Content Placeholder 5">
            <a:extLst>
              <a:ext uri="{FF2B5EF4-FFF2-40B4-BE49-F238E27FC236}">
                <a16:creationId xmlns:a16="http://schemas.microsoft.com/office/drawing/2014/main" id="{A834767A-376B-3746-F3E3-806CE0BCAEE9}"/>
              </a:ext>
            </a:extLst>
          </p:cNvPr>
          <p:cNvPicPr>
            <a:picLocks noChangeAspect="1"/>
          </p:cNvPicPr>
          <p:nvPr/>
        </p:nvPicPr>
        <p:blipFill>
          <a:blip r:embed="rId5"/>
          <a:stretch>
            <a:fillRect/>
          </a:stretch>
        </p:blipFill>
        <p:spPr>
          <a:xfrm>
            <a:off x="7263396" y="1186209"/>
            <a:ext cx="1509898" cy="1965716"/>
          </a:xfrm>
          <a:prstGeom prst="rect">
            <a:avLst/>
          </a:prstGeom>
        </p:spPr>
      </p:pic>
      <p:pic>
        <p:nvPicPr>
          <p:cNvPr id="13" name="Picture 12">
            <a:extLst>
              <a:ext uri="{FF2B5EF4-FFF2-40B4-BE49-F238E27FC236}">
                <a16:creationId xmlns:a16="http://schemas.microsoft.com/office/drawing/2014/main" id="{FA91533E-73FC-3B5F-5C94-ABD2A1C0A1C8}"/>
              </a:ext>
            </a:extLst>
          </p:cNvPr>
          <p:cNvPicPr>
            <a:picLocks noChangeAspect="1"/>
          </p:cNvPicPr>
          <p:nvPr/>
        </p:nvPicPr>
        <p:blipFill>
          <a:blip r:embed="rId6"/>
          <a:stretch>
            <a:fillRect/>
          </a:stretch>
        </p:blipFill>
        <p:spPr>
          <a:xfrm>
            <a:off x="6503347" y="3581399"/>
            <a:ext cx="3065817" cy="2884139"/>
          </a:xfrm>
          <a:prstGeom prst="rect">
            <a:avLst/>
          </a:prstGeom>
        </p:spPr>
      </p:pic>
      <p:sp>
        <p:nvSpPr>
          <p:cNvPr id="14" name="Content Placeholder 7">
            <a:extLst>
              <a:ext uri="{FF2B5EF4-FFF2-40B4-BE49-F238E27FC236}">
                <a16:creationId xmlns:a16="http://schemas.microsoft.com/office/drawing/2014/main" id="{61FB01E2-48C6-E363-2DF7-19FD60CAFDA2}"/>
              </a:ext>
            </a:extLst>
          </p:cNvPr>
          <p:cNvSpPr txBox="1">
            <a:spLocks/>
          </p:cNvSpPr>
          <p:nvPr/>
        </p:nvSpPr>
        <p:spPr>
          <a:xfrm>
            <a:off x="280419" y="1909311"/>
            <a:ext cx="6317017" cy="368458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000" b="1" dirty="0"/>
              <a:t>KS1</a:t>
            </a:r>
            <a:r>
              <a:rPr lang="en-GB" sz="2000" dirty="0"/>
              <a:t> – adults need to sign that they have read daily and can write a comment 2/3times a week. </a:t>
            </a:r>
          </a:p>
          <a:p>
            <a:r>
              <a:rPr lang="en-GB" sz="2000" b="1" dirty="0"/>
              <a:t>LKS2</a:t>
            </a:r>
            <a:r>
              <a:rPr lang="en-GB" sz="2000" dirty="0"/>
              <a:t> – adults needs to sign once a week and child can complete comments for rest of week. </a:t>
            </a:r>
          </a:p>
        </p:txBody>
      </p:sp>
    </p:spTree>
    <p:extLst>
      <p:ext uri="{BB962C8B-B14F-4D97-AF65-F5344CB8AC3E}">
        <p14:creationId xmlns:p14="http://schemas.microsoft.com/office/powerpoint/2010/main" val="6442628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stretch>
            <a:fillRect/>
          </a:stretch>
        </p:blipFill>
        <p:spPr>
          <a:xfrm>
            <a:off x="1189437" y="1291897"/>
            <a:ext cx="9351685" cy="5369678"/>
          </a:xfrm>
          <a:prstGeom prst="rect">
            <a:avLst/>
          </a:prstGeom>
        </p:spPr>
      </p:pic>
      <p:pic>
        <p:nvPicPr>
          <p:cNvPr id="3" name="Picture 2" descr="Text&#10;&#10;Description automatically generated">
            <a:extLst>
              <a:ext uri="{FF2B5EF4-FFF2-40B4-BE49-F238E27FC236}">
                <a16:creationId xmlns:a16="http://schemas.microsoft.com/office/drawing/2014/main" id="{8908FF1E-8B35-83A2-E485-D0958EC63885}"/>
              </a:ext>
            </a:extLst>
          </p:cNvPr>
          <p:cNvPicPr>
            <a:picLocks noChangeAspect="1"/>
          </p:cNvPicPr>
          <p:nvPr/>
        </p:nvPicPr>
        <p:blipFill>
          <a:blip r:embed="rId3"/>
          <a:stretch>
            <a:fillRect/>
          </a:stretch>
        </p:blipFill>
        <p:spPr>
          <a:xfrm>
            <a:off x="10541122" y="5856838"/>
            <a:ext cx="1220980" cy="804737"/>
          </a:xfrm>
          <a:prstGeom prst="rect">
            <a:avLst/>
          </a:prstGeom>
        </p:spPr>
      </p:pic>
      <p:pic>
        <p:nvPicPr>
          <p:cNvPr id="4" name="Picture 3">
            <a:extLst>
              <a:ext uri="{FF2B5EF4-FFF2-40B4-BE49-F238E27FC236}">
                <a16:creationId xmlns:a16="http://schemas.microsoft.com/office/drawing/2014/main" id="{69895D58-C75A-6069-B16A-D724726A5502}"/>
              </a:ext>
            </a:extLst>
          </p:cNvPr>
          <p:cNvPicPr>
            <a:picLocks noChangeAspect="1"/>
          </p:cNvPicPr>
          <p:nvPr/>
        </p:nvPicPr>
        <p:blipFill>
          <a:blip r:embed="rId4"/>
          <a:stretch>
            <a:fillRect/>
          </a:stretch>
        </p:blipFill>
        <p:spPr>
          <a:xfrm>
            <a:off x="0" y="196425"/>
            <a:ext cx="12192000" cy="896112"/>
          </a:xfrm>
          <a:prstGeom prst="rect">
            <a:avLst/>
          </a:prstGeom>
        </p:spPr>
      </p:pic>
      <p:sp>
        <p:nvSpPr>
          <p:cNvPr id="2" name="Title 1"/>
          <p:cNvSpPr>
            <a:spLocks noGrp="1"/>
          </p:cNvSpPr>
          <p:nvPr>
            <p:ph type="title"/>
          </p:nvPr>
        </p:nvSpPr>
        <p:spPr>
          <a:xfrm>
            <a:off x="402772" y="151796"/>
            <a:ext cx="10515600" cy="1176261"/>
          </a:xfrm>
        </p:spPr>
        <p:txBody>
          <a:bodyPr/>
          <a:lstStyle/>
          <a:p>
            <a:r>
              <a:rPr lang="en-US" sz="4900" b="1" dirty="0">
                <a:solidFill>
                  <a:schemeClr val="bg1"/>
                </a:solidFill>
              </a:rPr>
              <a:t>Times Tables</a:t>
            </a:r>
            <a:endParaRPr lang="en-GB" sz="4900" b="1" dirty="0">
              <a:solidFill>
                <a:schemeClr val="bg1"/>
              </a:solidFill>
            </a:endParaRPr>
          </a:p>
        </p:txBody>
      </p:sp>
    </p:spTree>
    <p:extLst>
      <p:ext uri="{BB962C8B-B14F-4D97-AF65-F5344CB8AC3E}">
        <p14:creationId xmlns:p14="http://schemas.microsoft.com/office/powerpoint/2010/main" val="40105252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GB" dirty="0"/>
              <a:t>Practise times tables at home by old fashioned chanting</a:t>
            </a:r>
          </a:p>
          <a:p>
            <a:pPr lvl="0"/>
            <a:r>
              <a:rPr lang="en-GB" dirty="0"/>
              <a:t>Ask your child times tables questions out of order – such as 11 x 12, then 5x6</a:t>
            </a:r>
          </a:p>
          <a:p>
            <a:pPr lvl="0"/>
            <a:r>
              <a:rPr lang="en-GB" dirty="0"/>
              <a:t>Use Apps and games to help build up speed </a:t>
            </a:r>
          </a:p>
          <a:p>
            <a:r>
              <a:rPr lang="en-GB" dirty="0"/>
              <a:t>Times Tables Rock Stars (logins provided)</a:t>
            </a:r>
          </a:p>
          <a:p>
            <a:pPr lvl="0"/>
            <a:r>
              <a:rPr lang="en-GB" u="sng" dirty="0">
                <a:hlinkClick r:id="rId2"/>
              </a:rPr>
              <a:t>https://www.timestables.co.uk/speed-test/</a:t>
            </a:r>
            <a:endParaRPr lang="en-GB" dirty="0"/>
          </a:p>
          <a:p>
            <a:pPr lvl="0"/>
            <a:r>
              <a:rPr lang="en-GB" u="sng" dirty="0">
                <a:hlinkClick r:id="rId3"/>
              </a:rPr>
              <a:t>https://mathsframe.co.uk/</a:t>
            </a:r>
            <a:endParaRPr lang="en-GB" dirty="0"/>
          </a:p>
          <a:p>
            <a:pPr lvl="0"/>
            <a:r>
              <a:rPr lang="en-GB" u="sng" dirty="0">
                <a:hlinkClick r:id="rId4"/>
              </a:rPr>
              <a:t>http://www.timestables.me.uk/</a:t>
            </a:r>
            <a:endParaRPr lang="en-GB" dirty="0"/>
          </a:p>
          <a:p>
            <a:pPr marL="0" indent="0">
              <a:buNone/>
            </a:pPr>
            <a:endParaRPr lang="en-GB" dirty="0"/>
          </a:p>
        </p:txBody>
      </p:sp>
      <p:pic>
        <p:nvPicPr>
          <p:cNvPr id="4" name="Picture 3" descr="Text&#10;&#10;Description automatically generated">
            <a:extLst>
              <a:ext uri="{FF2B5EF4-FFF2-40B4-BE49-F238E27FC236}">
                <a16:creationId xmlns:a16="http://schemas.microsoft.com/office/drawing/2014/main" id="{B0D167AD-5805-8F41-2467-7F0745D4C83D}"/>
              </a:ext>
            </a:extLst>
          </p:cNvPr>
          <p:cNvPicPr>
            <a:picLocks noChangeAspect="1"/>
          </p:cNvPicPr>
          <p:nvPr/>
        </p:nvPicPr>
        <p:blipFill>
          <a:blip r:embed="rId5"/>
          <a:stretch>
            <a:fillRect/>
          </a:stretch>
        </p:blipFill>
        <p:spPr>
          <a:xfrm>
            <a:off x="10541122" y="5856838"/>
            <a:ext cx="1220980" cy="804737"/>
          </a:xfrm>
          <a:prstGeom prst="rect">
            <a:avLst/>
          </a:prstGeom>
        </p:spPr>
      </p:pic>
      <p:pic>
        <p:nvPicPr>
          <p:cNvPr id="8" name="Picture 7">
            <a:extLst>
              <a:ext uri="{FF2B5EF4-FFF2-40B4-BE49-F238E27FC236}">
                <a16:creationId xmlns:a16="http://schemas.microsoft.com/office/drawing/2014/main" id="{E7DB35ED-C3A2-E50B-746B-A88EEFD9D5F4}"/>
              </a:ext>
            </a:extLst>
          </p:cNvPr>
          <p:cNvPicPr>
            <a:picLocks noChangeAspect="1"/>
          </p:cNvPicPr>
          <p:nvPr/>
        </p:nvPicPr>
        <p:blipFill>
          <a:blip r:embed="rId6"/>
          <a:stretch>
            <a:fillRect/>
          </a:stretch>
        </p:blipFill>
        <p:spPr>
          <a:xfrm>
            <a:off x="0" y="232981"/>
            <a:ext cx="12192000" cy="896112"/>
          </a:xfrm>
          <a:prstGeom prst="rect">
            <a:avLst/>
          </a:prstGeom>
        </p:spPr>
      </p:pic>
      <p:sp>
        <p:nvSpPr>
          <p:cNvPr id="5" name="Title 1">
            <a:extLst>
              <a:ext uri="{FF2B5EF4-FFF2-40B4-BE49-F238E27FC236}">
                <a16:creationId xmlns:a16="http://schemas.microsoft.com/office/drawing/2014/main" id="{CBBF8320-EDA4-00CD-6709-E468648BE434}"/>
              </a:ext>
            </a:extLst>
          </p:cNvPr>
          <p:cNvSpPr txBox="1">
            <a:spLocks/>
          </p:cNvSpPr>
          <p:nvPr/>
        </p:nvSpPr>
        <p:spPr>
          <a:xfrm>
            <a:off x="402772" y="151796"/>
            <a:ext cx="10515600" cy="117626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900" b="1" dirty="0">
                <a:solidFill>
                  <a:schemeClr val="bg1"/>
                </a:solidFill>
              </a:rPr>
              <a:t>Supporting Times Tables at home</a:t>
            </a:r>
            <a:endParaRPr lang="en-GB" sz="4900" b="1" dirty="0">
              <a:solidFill>
                <a:schemeClr val="bg1"/>
              </a:solidFill>
            </a:endParaRPr>
          </a:p>
        </p:txBody>
      </p:sp>
    </p:spTree>
    <p:extLst>
      <p:ext uri="{BB962C8B-B14F-4D97-AF65-F5344CB8AC3E}">
        <p14:creationId xmlns:p14="http://schemas.microsoft.com/office/powerpoint/2010/main" val="31830041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FDBC14C-B6C7-0F5A-3C12-56E9348F89CB}"/>
              </a:ext>
            </a:extLst>
          </p:cNvPr>
          <p:cNvSpPr/>
          <p:nvPr/>
        </p:nvSpPr>
        <p:spPr>
          <a:xfrm>
            <a:off x="9053408" y="2638617"/>
            <a:ext cx="2540000" cy="371856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Link messaged to parents. </a:t>
            </a:r>
          </a:p>
          <a:p>
            <a:pPr algn="ctr"/>
            <a:endParaRPr lang="en-GB" dirty="0"/>
          </a:p>
          <a:p>
            <a:pPr algn="ctr"/>
            <a:r>
              <a:rPr lang="en-GB" dirty="0"/>
              <a:t>Please check our website:</a:t>
            </a:r>
          </a:p>
          <a:p>
            <a:pPr algn="ctr"/>
            <a:endParaRPr lang="en-GB" dirty="0"/>
          </a:p>
          <a:p>
            <a:pPr algn="ctr"/>
            <a:r>
              <a:rPr lang="en-GB" dirty="0">
                <a:hlinkClick r:id="rId2"/>
              </a:rPr>
              <a:t>https://www.enfieldheightsacademy.org.uk/</a:t>
            </a:r>
            <a:endParaRPr lang="en-GB" dirty="0"/>
          </a:p>
          <a:p>
            <a:pPr algn="ctr"/>
            <a:endParaRPr lang="en-GB" dirty="0"/>
          </a:p>
          <a:p>
            <a:pPr algn="ctr"/>
            <a:endParaRPr lang="en-GB" dirty="0"/>
          </a:p>
          <a:p>
            <a:pPr algn="ctr"/>
            <a:endParaRPr lang="en-GB" dirty="0"/>
          </a:p>
          <a:p>
            <a:pPr algn="ctr"/>
            <a:endParaRPr lang="en-GB" dirty="0"/>
          </a:p>
        </p:txBody>
      </p:sp>
      <p:pic>
        <p:nvPicPr>
          <p:cNvPr id="5" name="Picture 4" descr="Text&#10;&#10;Description automatically generated">
            <a:extLst>
              <a:ext uri="{FF2B5EF4-FFF2-40B4-BE49-F238E27FC236}">
                <a16:creationId xmlns:a16="http://schemas.microsoft.com/office/drawing/2014/main" id="{773C511C-60D0-622A-3068-CDACA6A2DA72}"/>
              </a:ext>
            </a:extLst>
          </p:cNvPr>
          <p:cNvPicPr>
            <a:picLocks noChangeAspect="1"/>
          </p:cNvPicPr>
          <p:nvPr/>
        </p:nvPicPr>
        <p:blipFill>
          <a:blip r:embed="rId3"/>
          <a:stretch>
            <a:fillRect/>
          </a:stretch>
        </p:blipFill>
        <p:spPr>
          <a:xfrm>
            <a:off x="10541122" y="5856838"/>
            <a:ext cx="1220980" cy="804737"/>
          </a:xfrm>
          <a:prstGeom prst="rect">
            <a:avLst/>
          </a:prstGeom>
        </p:spPr>
      </p:pic>
      <p:pic>
        <p:nvPicPr>
          <p:cNvPr id="3" name="Picture 2">
            <a:extLst>
              <a:ext uri="{FF2B5EF4-FFF2-40B4-BE49-F238E27FC236}">
                <a16:creationId xmlns:a16="http://schemas.microsoft.com/office/drawing/2014/main" id="{E3456FB2-1A72-EF3B-1A73-73FC3ECD3B59}"/>
              </a:ext>
            </a:extLst>
          </p:cNvPr>
          <p:cNvPicPr>
            <a:picLocks noChangeAspect="1"/>
          </p:cNvPicPr>
          <p:nvPr/>
        </p:nvPicPr>
        <p:blipFill>
          <a:blip r:embed="rId4"/>
          <a:stretch>
            <a:fillRect/>
          </a:stretch>
        </p:blipFill>
        <p:spPr>
          <a:xfrm>
            <a:off x="0" y="196425"/>
            <a:ext cx="12192000" cy="896112"/>
          </a:xfrm>
          <a:prstGeom prst="rect">
            <a:avLst/>
          </a:prstGeom>
        </p:spPr>
      </p:pic>
      <p:sp>
        <p:nvSpPr>
          <p:cNvPr id="6" name="Title 1">
            <a:extLst>
              <a:ext uri="{FF2B5EF4-FFF2-40B4-BE49-F238E27FC236}">
                <a16:creationId xmlns:a16="http://schemas.microsoft.com/office/drawing/2014/main" id="{C17D0DE2-C364-4806-D070-2E27CD2BF6CF}"/>
              </a:ext>
            </a:extLst>
          </p:cNvPr>
          <p:cNvSpPr txBox="1">
            <a:spLocks/>
          </p:cNvSpPr>
          <p:nvPr/>
        </p:nvSpPr>
        <p:spPr>
          <a:xfrm>
            <a:off x="279407" y="101186"/>
            <a:ext cx="10515600" cy="117626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900" b="1" dirty="0">
                <a:solidFill>
                  <a:schemeClr val="bg1"/>
                </a:solidFill>
              </a:rPr>
              <a:t>Curriculum Webs</a:t>
            </a:r>
            <a:endParaRPr lang="en-GB" sz="4900" b="1" dirty="0">
              <a:solidFill>
                <a:schemeClr val="bg1"/>
              </a:solidFill>
            </a:endParaRPr>
          </a:p>
        </p:txBody>
      </p:sp>
      <p:sp>
        <p:nvSpPr>
          <p:cNvPr id="7" name="Rectangle 6">
            <a:extLst>
              <a:ext uri="{FF2B5EF4-FFF2-40B4-BE49-F238E27FC236}">
                <a16:creationId xmlns:a16="http://schemas.microsoft.com/office/drawing/2014/main" id="{7F501579-76BB-F972-1DA3-E9FE9CB81683}"/>
              </a:ext>
            </a:extLst>
          </p:cNvPr>
          <p:cNvSpPr/>
          <p:nvPr/>
        </p:nvSpPr>
        <p:spPr>
          <a:xfrm>
            <a:off x="8185265" y="1319856"/>
            <a:ext cx="2355857" cy="638175"/>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dirty="0">
                <a:highlight>
                  <a:srgbClr val="FFFF00"/>
                </a:highlight>
              </a:rPr>
              <a:t>Autumn 1</a:t>
            </a:r>
          </a:p>
        </p:txBody>
      </p:sp>
      <p:pic>
        <p:nvPicPr>
          <p:cNvPr id="9" name="Picture 8">
            <a:extLst>
              <a:ext uri="{FF2B5EF4-FFF2-40B4-BE49-F238E27FC236}">
                <a16:creationId xmlns:a16="http://schemas.microsoft.com/office/drawing/2014/main" id="{3C9313E2-964B-2930-3883-0309E6F68BCF}"/>
              </a:ext>
            </a:extLst>
          </p:cNvPr>
          <p:cNvPicPr>
            <a:picLocks noChangeAspect="1"/>
          </p:cNvPicPr>
          <p:nvPr/>
        </p:nvPicPr>
        <p:blipFill>
          <a:blip r:embed="rId5"/>
          <a:srcRect l="24750" t="30500" r="24813" b="12333"/>
          <a:stretch>
            <a:fillRect/>
          </a:stretch>
        </p:blipFill>
        <p:spPr>
          <a:xfrm>
            <a:off x="279406" y="1372685"/>
            <a:ext cx="8007343" cy="5105053"/>
          </a:xfrm>
          <a:prstGeom prst="rect">
            <a:avLst/>
          </a:prstGeom>
        </p:spPr>
      </p:pic>
    </p:spTree>
    <p:extLst>
      <p:ext uri="{BB962C8B-B14F-4D97-AF65-F5344CB8AC3E}">
        <p14:creationId xmlns:p14="http://schemas.microsoft.com/office/powerpoint/2010/main" val="13623370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859221B-3AAE-D8C9-52C0-F98140160769}"/>
              </a:ext>
            </a:extLst>
          </p:cNvPr>
          <p:cNvSpPr txBox="1"/>
          <p:nvPr/>
        </p:nvSpPr>
        <p:spPr>
          <a:xfrm>
            <a:off x="6090975" y="1991409"/>
            <a:ext cx="5215649" cy="3865429"/>
          </a:xfrm>
          <a:prstGeom prst="rect">
            <a:avLst/>
          </a:prstGeom>
        </p:spPr>
        <p:txBody>
          <a:bodyPr vert="horz" lIns="91440" tIns="45720" rIns="91440" bIns="45720" rtlCol="0" anchor="t">
            <a:normAutofit lnSpcReduction="10000"/>
          </a:bodyPr>
          <a:lstStyle/>
          <a:p>
            <a:pPr>
              <a:lnSpc>
                <a:spcPct val="90000"/>
              </a:lnSpc>
              <a:spcAft>
                <a:spcPts val="600"/>
              </a:spcAft>
            </a:pPr>
            <a:r>
              <a:rPr lang="en-US" sz="2400" b="1" dirty="0">
                <a:ea typeface="Calibri"/>
                <a:cs typeface="Calibri"/>
              </a:rPr>
              <a:t>We will be writing...</a:t>
            </a:r>
          </a:p>
          <a:p>
            <a:pPr>
              <a:lnSpc>
                <a:spcPct val="90000"/>
              </a:lnSpc>
              <a:spcAft>
                <a:spcPts val="600"/>
              </a:spcAft>
            </a:pPr>
            <a:r>
              <a:rPr lang="en-US" sz="2400" b="1" dirty="0">
                <a:ea typeface="Calibri"/>
                <a:cs typeface="Calibri"/>
              </a:rPr>
              <a:t>Poems and character descriptions </a:t>
            </a:r>
          </a:p>
          <a:p>
            <a:pPr>
              <a:lnSpc>
                <a:spcPct val="90000"/>
              </a:lnSpc>
              <a:spcAft>
                <a:spcPts val="600"/>
              </a:spcAft>
            </a:pPr>
            <a:endParaRPr lang="en-US" sz="2400" b="1" dirty="0">
              <a:ea typeface="Calibri"/>
              <a:cs typeface="Calibri"/>
            </a:endParaRPr>
          </a:p>
          <a:p>
            <a:pPr>
              <a:lnSpc>
                <a:spcPct val="90000"/>
              </a:lnSpc>
              <a:spcAft>
                <a:spcPts val="600"/>
              </a:spcAft>
            </a:pPr>
            <a:r>
              <a:rPr lang="en-US" sz="2400" b="1" dirty="0">
                <a:ea typeface="Calibri"/>
                <a:cs typeface="Calibri"/>
              </a:rPr>
              <a:t>We will focus on </a:t>
            </a:r>
            <a:r>
              <a:rPr lang="en-GB" sz="2400" b="1" dirty="0">
                <a:ea typeface="Calibri"/>
                <a:cs typeface="Calibri"/>
              </a:rPr>
              <a:t>rich vocabulary and detailed language. </a:t>
            </a:r>
            <a:endParaRPr lang="en-US" sz="2400" b="1" dirty="0">
              <a:ea typeface="Calibri"/>
              <a:cs typeface="Calibri"/>
            </a:endParaRPr>
          </a:p>
          <a:p>
            <a:pPr>
              <a:lnSpc>
                <a:spcPct val="90000"/>
              </a:lnSpc>
              <a:spcAft>
                <a:spcPts val="600"/>
              </a:spcAft>
            </a:pPr>
            <a:endParaRPr lang="en-GB" sz="2400" b="1" dirty="0">
              <a:ea typeface="Calibri"/>
              <a:cs typeface="Calibri"/>
            </a:endParaRPr>
          </a:p>
          <a:p>
            <a:pPr>
              <a:lnSpc>
                <a:spcPct val="90000"/>
              </a:lnSpc>
              <a:spcAft>
                <a:spcPts val="600"/>
              </a:spcAft>
            </a:pPr>
            <a:r>
              <a:rPr lang="en-GB" sz="2400" b="1" dirty="0">
                <a:ea typeface="Calibri"/>
                <a:cs typeface="Calibri"/>
              </a:rPr>
              <a:t>We will learn to write more complex sentences. </a:t>
            </a:r>
          </a:p>
          <a:p>
            <a:pPr>
              <a:lnSpc>
                <a:spcPct val="90000"/>
              </a:lnSpc>
              <a:spcAft>
                <a:spcPts val="600"/>
              </a:spcAft>
            </a:pPr>
            <a:endParaRPr lang="en-GB" sz="2400" b="1" dirty="0">
              <a:ea typeface="Calibri"/>
              <a:cs typeface="Calibri"/>
            </a:endParaRPr>
          </a:p>
          <a:p>
            <a:pPr>
              <a:lnSpc>
                <a:spcPct val="90000"/>
              </a:lnSpc>
              <a:spcAft>
                <a:spcPts val="600"/>
              </a:spcAft>
            </a:pPr>
            <a:r>
              <a:rPr lang="en-GB" sz="2400" b="1" dirty="0">
                <a:ea typeface="Calibri"/>
                <a:cs typeface="Calibri"/>
              </a:rPr>
              <a:t>We will create our own acrostic poems. </a:t>
            </a:r>
          </a:p>
        </p:txBody>
      </p:sp>
      <p:pic>
        <p:nvPicPr>
          <p:cNvPr id="4" name="Picture 3" descr="Text&#10;&#10;Description automatically generated">
            <a:extLst>
              <a:ext uri="{FF2B5EF4-FFF2-40B4-BE49-F238E27FC236}">
                <a16:creationId xmlns:a16="http://schemas.microsoft.com/office/drawing/2014/main" id="{8D11DEDB-39E6-83A3-D014-E0C9F1DA4A6A}"/>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3" name="Picture 2">
            <a:extLst>
              <a:ext uri="{FF2B5EF4-FFF2-40B4-BE49-F238E27FC236}">
                <a16:creationId xmlns:a16="http://schemas.microsoft.com/office/drawing/2014/main" id="{EBB639EE-336B-1828-4554-F236025C5D80}"/>
              </a:ext>
            </a:extLst>
          </p:cNvPr>
          <p:cNvPicPr>
            <a:picLocks noChangeAspect="1"/>
          </p:cNvPicPr>
          <p:nvPr/>
        </p:nvPicPr>
        <p:blipFill>
          <a:blip r:embed="rId3"/>
          <a:stretch>
            <a:fillRect/>
          </a:stretch>
        </p:blipFill>
        <p:spPr>
          <a:xfrm>
            <a:off x="-5025" y="237141"/>
            <a:ext cx="12192000" cy="896112"/>
          </a:xfrm>
          <a:prstGeom prst="rect">
            <a:avLst/>
          </a:prstGeom>
        </p:spPr>
      </p:pic>
      <p:sp>
        <p:nvSpPr>
          <p:cNvPr id="2" name="Title 1"/>
          <p:cNvSpPr>
            <a:spLocks noGrp="1"/>
          </p:cNvSpPr>
          <p:nvPr>
            <p:ph type="title"/>
          </p:nvPr>
        </p:nvSpPr>
        <p:spPr>
          <a:xfrm>
            <a:off x="245476" y="237141"/>
            <a:ext cx="3443514" cy="802583"/>
          </a:xfrm>
        </p:spPr>
        <p:txBody>
          <a:bodyPr vert="horz" lIns="91440" tIns="45720" rIns="91440" bIns="45720" rtlCol="0" anchor="b">
            <a:normAutofit fontScale="90000"/>
          </a:bodyPr>
          <a:lstStyle/>
          <a:p>
            <a:r>
              <a:rPr lang="en-US" sz="4900" b="1" dirty="0">
                <a:solidFill>
                  <a:schemeClr val="bg1"/>
                </a:solidFill>
              </a:rPr>
              <a:t>English- </a:t>
            </a:r>
            <a:r>
              <a:rPr lang="en-US" sz="4900" b="1" dirty="0" err="1">
                <a:solidFill>
                  <a:schemeClr val="bg1"/>
                </a:solidFill>
              </a:rPr>
              <a:t>Aut</a:t>
            </a:r>
            <a:r>
              <a:rPr lang="en-US" sz="4900" b="1" dirty="0">
                <a:solidFill>
                  <a:schemeClr val="bg1"/>
                </a:solidFill>
              </a:rPr>
              <a:t> 1</a:t>
            </a:r>
          </a:p>
        </p:txBody>
      </p:sp>
      <p:pic>
        <p:nvPicPr>
          <p:cNvPr id="8" name="Picture 7" descr="Revolting Rhymes by Roald Dahl - Penguin Books New Zealand">
            <a:extLst>
              <a:ext uri="{FF2B5EF4-FFF2-40B4-BE49-F238E27FC236}">
                <a16:creationId xmlns:a16="http://schemas.microsoft.com/office/drawing/2014/main" id="{822CC660-E061-DCE9-7179-A44D9594E8D2}"/>
              </a:ext>
            </a:extLst>
          </p:cNvPr>
          <p:cNvPicPr>
            <a:picLocks noChangeAspect="1"/>
          </p:cNvPicPr>
          <p:nvPr/>
        </p:nvPicPr>
        <p:blipFill>
          <a:blip r:embed="rId4"/>
          <a:stretch>
            <a:fillRect/>
          </a:stretch>
        </p:blipFill>
        <p:spPr>
          <a:xfrm>
            <a:off x="251846" y="1336567"/>
            <a:ext cx="2828442" cy="3409952"/>
          </a:xfrm>
          <a:prstGeom prst="rect">
            <a:avLst/>
          </a:prstGeom>
        </p:spPr>
      </p:pic>
      <p:pic>
        <p:nvPicPr>
          <p:cNvPr id="9" name="Content Placeholder 7" descr="Seller image for Into the Forest for sale by WeBuyBooks">
            <a:extLst>
              <a:ext uri="{FF2B5EF4-FFF2-40B4-BE49-F238E27FC236}">
                <a16:creationId xmlns:a16="http://schemas.microsoft.com/office/drawing/2014/main" id="{54DB5C83-7916-BA09-16E5-380218142CD4}"/>
              </a:ext>
            </a:extLst>
          </p:cNvPr>
          <p:cNvPicPr>
            <a:picLocks noChangeAspect="1"/>
          </p:cNvPicPr>
          <p:nvPr/>
        </p:nvPicPr>
        <p:blipFill>
          <a:blip r:embed="rId5"/>
          <a:stretch>
            <a:fillRect/>
          </a:stretch>
        </p:blipFill>
        <p:spPr>
          <a:xfrm>
            <a:off x="2437152" y="3576638"/>
            <a:ext cx="2857500" cy="2600325"/>
          </a:xfrm>
          <a:prstGeom prst="rect">
            <a:avLst/>
          </a:prstGeom>
        </p:spPr>
      </p:pic>
    </p:spTree>
    <p:extLst>
      <p:ext uri="{BB962C8B-B14F-4D97-AF65-F5344CB8AC3E}">
        <p14:creationId xmlns:p14="http://schemas.microsoft.com/office/powerpoint/2010/main" val="18737831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5686" y="1408503"/>
            <a:ext cx="11593285" cy="5215816"/>
          </a:xfrm>
        </p:spPr>
        <p:txBody>
          <a:bodyPr>
            <a:normAutofit/>
          </a:bodyPr>
          <a:lstStyle/>
          <a:p>
            <a:r>
              <a:rPr lang="en-US" dirty="0"/>
              <a:t>Children are continually assessed, through questioning and marking, and teachers plan to address gaps in learning or stretch children. </a:t>
            </a:r>
          </a:p>
          <a:p>
            <a:r>
              <a:rPr lang="en-US" dirty="0"/>
              <a:t>Children will complete formal NFER tests in Autumn 2, Spring 2  and Summer 2</a:t>
            </a:r>
          </a:p>
          <a:p>
            <a:r>
              <a:rPr lang="en-US" dirty="0"/>
              <a:t>There will be parent consultations in Autumn Term and Spring Term and Reports at the end of Summer Term which will inform parents of your child’s progress and attainment. </a:t>
            </a:r>
          </a:p>
          <a:p>
            <a:r>
              <a:rPr lang="en-US" dirty="0"/>
              <a:t>However, please come and speak to class teacher should you have any concerns about your child’s attainment during the year. </a:t>
            </a:r>
          </a:p>
        </p:txBody>
      </p:sp>
      <p:pic>
        <p:nvPicPr>
          <p:cNvPr id="4" name="Picture 3">
            <a:extLst>
              <a:ext uri="{FF2B5EF4-FFF2-40B4-BE49-F238E27FC236}">
                <a16:creationId xmlns:a16="http://schemas.microsoft.com/office/drawing/2014/main" id="{48E5D2D3-EFBB-CEC2-903B-53DD703020E2}"/>
              </a:ext>
            </a:extLst>
          </p:cNvPr>
          <p:cNvPicPr>
            <a:picLocks noChangeAspect="1"/>
          </p:cNvPicPr>
          <p:nvPr/>
        </p:nvPicPr>
        <p:blipFill>
          <a:blip r:embed="rId2"/>
          <a:stretch>
            <a:fillRect/>
          </a:stretch>
        </p:blipFill>
        <p:spPr>
          <a:xfrm>
            <a:off x="0" y="266338"/>
            <a:ext cx="12192000" cy="896112"/>
          </a:xfrm>
          <a:prstGeom prst="rect">
            <a:avLst/>
          </a:prstGeom>
        </p:spPr>
      </p:pic>
      <p:sp>
        <p:nvSpPr>
          <p:cNvPr id="2" name="Title 1"/>
          <p:cNvSpPr>
            <a:spLocks noGrp="1"/>
          </p:cNvSpPr>
          <p:nvPr>
            <p:ph type="title"/>
          </p:nvPr>
        </p:nvSpPr>
        <p:spPr>
          <a:xfrm>
            <a:off x="239486" y="266338"/>
            <a:ext cx="10515600" cy="897618"/>
          </a:xfrm>
        </p:spPr>
        <p:txBody>
          <a:bodyPr>
            <a:normAutofit fontScale="90000"/>
          </a:bodyPr>
          <a:lstStyle/>
          <a:p>
            <a:r>
              <a:rPr lang="en-US" sz="4900" b="1" dirty="0">
                <a:solidFill>
                  <a:schemeClr val="bg1"/>
                </a:solidFill>
              </a:rPr>
              <a:t>How do I know how well my child is doing?</a:t>
            </a:r>
            <a:endParaRPr lang="en-GB" sz="4900" b="1" dirty="0">
              <a:solidFill>
                <a:schemeClr val="bg1"/>
              </a:solidFill>
            </a:endParaRPr>
          </a:p>
        </p:txBody>
      </p:sp>
    </p:spTree>
    <p:extLst>
      <p:ext uri="{BB962C8B-B14F-4D97-AF65-F5344CB8AC3E}">
        <p14:creationId xmlns:p14="http://schemas.microsoft.com/office/powerpoint/2010/main" val="18363832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249FFD3-7DBA-1B78-B057-BF09F9D94753}"/>
              </a:ext>
            </a:extLst>
          </p:cNvPr>
          <p:cNvSpPr txBox="1"/>
          <p:nvPr/>
        </p:nvSpPr>
        <p:spPr>
          <a:xfrm flipH="1">
            <a:off x="216199" y="1546595"/>
            <a:ext cx="11975800" cy="2554545"/>
          </a:xfrm>
          <a:prstGeom prst="rect">
            <a:avLst/>
          </a:prstGeom>
          <a:noFill/>
          <a:ln>
            <a:solidFill>
              <a:schemeClr val="bg1"/>
            </a:solidFill>
          </a:ln>
        </p:spPr>
        <p:txBody>
          <a:bodyPr wrap="square" rtlCol="0">
            <a:spAutoFit/>
          </a:bodyPr>
          <a:lstStyle/>
          <a:p>
            <a:r>
              <a:rPr lang="en-GB" sz="3200" dirty="0"/>
              <a:t>This term we will attend:</a:t>
            </a:r>
          </a:p>
          <a:p>
            <a:pPr marL="457200" indent="-457200">
              <a:buFont typeface="Arial" panose="020B0604020202020204" pitchFamily="34" charset="0"/>
              <a:buChar char="•"/>
            </a:pPr>
            <a:r>
              <a:rPr lang="en-GB" sz="3200" dirty="0"/>
              <a:t>We will be </a:t>
            </a:r>
            <a:r>
              <a:rPr lang="en-GB" sz="3200" dirty="0">
                <a:cs typeface="Calibri"/>
              </a:rPr>
              <a:t>attending the Enfield </a:t>
            </a:r>
            <a:r>
              <a:rPr lang="en-GB" sz="3200" dirty="0" err="1">
                <a:cs typeface="Calibri"/>
              </a:rPr>
              <a:t>Nagapooshami</a:t>
            </a:r>
            <a:r>
              <a:rPr lang="en-GB" sz="3200" dirty="0">
                <a:cs typeface="Calibri"/>
              </a:rPr>
              <a:t> </a:t>
            </a:r>
            <a:r>
              <a:rPr lang="en-GB" sz="3200" dirty="0" err="1">
                <a:cs typeface="Calibri"/>
              </a:rPr>
              <a:t>Ambaal</a:t>
            </a:r>
            <a:r>
              <a:rPr lang="en-GB" sz="3200" dirty="0">
                <a:cs typeface="Calibri"/>
              </a:rPr>
              <a:t> Temple on  Thursday 1st October 2026. </a:t>
            </a:r>
          </a:p>
          <a:p>
            <a:pPr marL="457200" indent="-457200">
              <a:buFont typeface="Arial" panose="020B0604020202020204" pitchFamily="34" charset="0"/>
              <a:buChar char="•"/>
            </a:pPr>
            <a:r>
              <a:rPr lang="en-GB" sz="3200" dirty="0">
                <a:cs typeface="Calibri"/>
              </a:rPr>
              <a:t>The trip letter for this half-term has been sent out.</a:t>
            </a:r>
          </a:p>
          <a:p>
            <a:pPr marL="457200" indent="-457200">
              <a:buFont typeface="Arial" panose="020B0604020202020204" pitchFamily="34" charset="0"/>
              <a:buChar char="•"/>
            </a:pPr>
            <a:r>
              <a:rPr lang="en-GB" sz="3200" dirty="0">
                <a:ea typeface="Calibri"/>
                <a:cs typeface="Calibri"/>
              </a:rPr>
              <a:t>This will be linked to our learning about Sanatana Dharma in RE</a:t>
            </a:r>
            <a:endParaRPr lang="en-GB" sz="3200" dirty="0">
              <a:highlight>
                <a:srgbClr val="FFFF00"/>
              </a:highlight>
            </a:endParaRPr>
          </a:p>
        </p:txBody>
      </p:sp>
      <p:pic>
        <p:nvPicPr>
          <p:cNvPr id="3" name="Picture 2" descr="Text&#10;&#10;Description automatically generated">
            <a:extLst>
              <a:ext uri="{FF2B5EF4-FFF2-40B4-BE49-F238E27FC236}">
                <a16:creationId xmlns:a16="http://schemas.microsoft.com/office/drawing/2014/main" id="{F4F22147-E8BC-7114-3B25-5A79FFC2BDE8}"/>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4" name="Picture 3">
            <a:extLst>
              <a:ext uri="{FF2B5EF4-FFF2-40B4-BE49-F238E27FC236}">
                <a16:creationId xmlns:a16="http://schemas.microsoft.com/office/drawing/2014/main" id="{F3D785B1-4495-AEA8-3DF6-62E15CC47E4E}"/>
              </a:ext>
            </a:extLst>
          </p:cNvPr>
          <p:cNvPicPr>
            <a:picLocks noChangeAspect="1"/>
          </p:cNvPicPr>
          <p:nvPr/>
        </p:nvPicPr>
        <p:blipFill>
          <a:blip r:embed="rId3"/>
          <a:stretch>
            <a:fillRect/>
          </a:stretch>
        </p:blipFill>
        <p:spPr>
          <a:xfrm>
            <a:off x="0" y="288385"/>
            <a:ext cx="12192000" cy="896112"/>
          </a:xfrm>
          <a:prstGeom prst="rect">
            <a:avLst/>
          </a:prstGeom>
        </p:spPr>
      </p:pic>
      <p:sp>
        <p:nvSpPr>
          <p:cNvPr id="2" name="Title 1"/>
          <p:cNvSpPr>
            <a:spLocks noGrp="1"/>
          </p:cNvSpPr>
          <p:nvPr>
            <p:ph type="title"/>
          </p:nvPr>
        </p:nvSpPr>
        <p:spPr>
          <a:xfrm>
            <a:off x="314172" y="87500"/>
            <a:ext cx="10515600" cy="1325563"/>
          </a:xfrm>
        </p:spPr>
        <p:txBody>
          <a:bodyPr>
            <a:normAutofit/>
          </a:bodyPr>
          <a:lstStyle/>
          <a:p>
            <a:r>
              <a:rPr lang="en-US" b="1" dirty="0">
                <a:solidFill>
                  <a:schemeClr val="bg1"/>
                </a:solidFill>
              </a:rPr>
              <a:t>Trips</a:t>
            </a:r>
            <a:endParaRPr lang="en-GB" b="1" dirty="0">
              <a:solidFill>
                <a:schemeClr val="bg1"/>
              </a:solidFill>
            </a:endParaRPr>
          </a:p>
        </p:txBody>
      </p:sp>
    </p:spTree>
    <p:extLst>
      <p:ext uri="{BB962C8B-B14F-4D97-AF65-F5344CB8AC3E}">
        <p14:creationId xmlns:p14="http://schemas.microsoft.com/office/powerpoint/2010/main" val="32786707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0E89529-0C34-FFC7-183D-B5086440CDEA}"/>
              </a:ext>
            </a:extLst>
          </p:cNvPr>
          <p:cNvSpPr>
            <a:spLocks noGrp="1"/>
          </p:cNvSpPr>
          <p:nvPr>
            <p:ph idx="1"/>
          </p:nvPr>
        </p:nvSpPr>
        <p:spPr>
          <a:xfrm>
            <a:off x="581025" y="1886097"/>
            <a:ext cx="10991850" cy="4371828"/>
          </a:xfrm>
        </p:spPr>
        <p:txBody>
          <a:bodyPr vert="horz" lIns="91440" tIns="45720" rIns="91440" bIns="45720" rtlCol="0" anchor="t">
            <a:noAutofit/>
          </a:bodyPr>
          <a:lstStyle/>
          <a:p>
            <a:pPr marL="0" indent="0">
              <a:buNone/>
            </a:pPr>
            <a:r>
              <a:rPr lang="en-GB" sz="2000" dirty="0"/>
              <a:t>We are always available to hear your concerns and strive to resolve them in good time. </a:t>
            </a:r>
            <a:r>
              <a:rPr lang="en-GB" sz="2000" b="1" dirty="0">
                <a:solidFill>
                  <a:srgbClr val="FF0000"/>
                </a:solidFill>
              </a:rPr>
              <a:t>We kindly ask that you follow the following pathway of communication: </a:t>
            </a:r>
            <a:endParaRPr lang="en-GB" sz="2000" dirty="0"/>
          </a:p>
          <a:p>
            <a:r>
              <a:rPr lang="en-GB" sz="2000" dirty="0"/>
              <a:t>Pass any information that could be relevant for the day (office/member of staff at the gate, teacher)</a:t>
            </a:r>
          </a:p>
          <a:p>
            <a:r>
              <a:rPr lang="en-GB" sz="2000" dirty="0"/>
              <a:t>Address class team first; request appointment </a:t>
            </a:r>
          </a:p>
          <a:p>
            <a:r>
              <a:rPr lang="en-GB" sz="2000" dirty="0"/>
              <a:t>Speak to Mrs Salik (Year 1,2, 3 Teaching and Learning Lead) or Mr Currie (Year 4,5,6 Teaching and Learning Lead)</a:t>
            </a:r>
          </a:p>
          <a:p>
            <a:r>
              <a:rPr lang="en-GB" sz="2000" dirty="0"/>
              <a:t>Request a meeting with DHT Mr Venn (contact office)</a:t>
            </a:r>
          </a:p>
          <a:p>
            <a:r>
              <a:rPr lang="en-GB" sz="2000" dirty="0"/>
              <a:t>If you are still concerned and situation has not been resolved, request an appointment  with HT Mrs Gannon</a:t>
            </a:r>
          </a:p>
          <a:p>
            <a:r>
              <a:rPr lang="en-GB" sz="2000" dirty="0"/>
              <a:t>SEN concerns-Mrs Moore, Inclusion and SEND Lead (working on Mondays, Tuesdays and Thursdays)</a:t>
            </a:r>
          </a:p>
          <a:p>
            <a:r>
              <a:rPr lang="en-GB" sz="2000" dirty="0"/>
              <a:t>SEND concerns could also be directed via the following email: </a:t>
            </a:r>
            <a:r>
              <a:rPr lang="en-GB" sz="2000" dirty="0">
                <a:hlinkClick r:id="rId3"/>
              </a:rPr>
              <a:t>eha-senco@northstartrust.org.uk</a:t>
            </a:r>
            <a:r>
              <a:rPr lang="en-GB" sz="2000" dirty="0"/>
              <a:t>; FAO Mrs Moore</a:t>
            </a:r>
            <a:endParaRPr lang="en-GB" sz="2000" dirty="0">
              <a:ea typeface="Calibri"/>
              <a:cs typeface="Calibri"/>
            </a:endParaRPr>
          </a:p>
        </p:txBody>
      </p:sp>
      <p:pic>
        <p:nvPicPr>
          <p:cNvPr id="5" name="Picture 4">
            <a:extLst>
              <a:ext uri="{FF2B5EF4-FFF2-40B4-BE49-F238E27FC236}">
                <a16:creationId xmlns:a16="http://schemas.microsoft.com/office/drawing/2014/main" id="{C97D66AC-1FD5-42E3-5641-45A6F48EC7CA}"/>
              </a:ext>
            </a:extLst>
          </p:cNvPr>
          <p:cNvPicPr>
            <a:picLocks noChangeAspect="1"/>
          </p:cNvPicPr>
          <p:nvPr/>
        </p:nvPicPr>
        <p:blipFill>
          <a:blip r:embed="rId4"/>
          <a:stretch>
            <a:fillRect/>
          </a:stretch>
        </p:blipFill>
        <p:spPr>
          <a:xfrm>
            <a:off x="0" y="196425"/>
            <a:ext cx="12192000" cy="1435749"/>
          </a:xfrm>
          <a:prstGeom prst="rect">
            <a:avLst/>
          </a:prstGeom>
        </p:spPr>
      </p:pic>
      <p:sp>
        <p:nvSpPr>
          <p:cNvPr id="2" name="Title 1">
            <a:extLst>
              <a:ext uri="{FF2B5EF4-FFF2-40B4-BE49-F238E27FC236}">
                <a16:creationId xmlns:a16="http://schemas.microsoft.com/office/drawing/2014/main" id="{4AB816F9-16F1-A5D1-52E0-D2336D79AEA1}"/>
              </a:ext>
            </a:extLst>
          </p:cNvPr>
          <p:cNvSpPr>
            <a:spLocks noGrp="1"/>
          </p:cNvSpPr>
          <p:nvPr>
            <p:ph type="title"/>
          </p:nvPr>
        </p:nvSpPr>
        <p:spPr>
          <a:xfrm>
            <a:off x="0" y="251517"/>
            <a:ext cx="11919857" cy="1325563"/>
          </a:xfrm>
        </p:spPr>
        <p:txBody>
          <a:bodyPr>
            <a:normAutofit/>
          </a:bodyPr>
          <a:lstStyle/>
          <a:p>
            <a:r>
              <a:rPr lang="en-GB" b="1" dirty="0">
                <a:solidFill>
                  <a:schemeClr val="bg1"/>
                </a:solidFill>
              </a:rPr>
              <a:t>What should I do if you have any questions or concerns?</a:t>
            </a:r>
          </a:p>
        </p:txBody>
      </p:sp>
    </p:spTree>
    <p:extLst>
      <p:ext uri="{BB962C8B-B14F-4D97-AF65-F5344CB8AC3E}">
        <p14:creationId xmlns:p14="http://schemas.microsoft.com/office/powerpoint/2010/main" val="1243523793"/>
      </p:ext>
    </p:extLst>
  </p:cSld>
  <p:clrMapOvr>
    <a:overrideClrMapping bg1="lt1" tx1="dk1" bg2="lt2" tx2="dk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0A587C02-4D6F-5E61-382E-33AC41FE871D}"/>
              </a:ext>
            </a:extLst>
          </p:cNvPr>
          <p:cNvSpPr/>
          <p:nvPr/>
        </p:nvSpPr>
        <p:spPr>
          <a:xfrm>
            <a:off x="0" y="203983"/>
            <a:ext cx="12192000" cy="881743"/>
          </a:xfrm>
          <a:prstGeom prst="rect">
            <a:avLst/>
          </a:prstGeom>
          <a:solidFill>
            <a:srgbClr val="AA8A3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326572" y="98454"/>
            <a:ext cx="10515600" cy="1088090"/>
          </a:xfrm>
        </p:spPr>
        <p:txBody>
          <a:bodyPr/>
          <a:lstStyle/>
          <a:p>
            <a:r>
              <a:rPr lang="en-US" sz="4900" b="1" dirty="0">
                <a:solidFill>
                  <a:schemeClr val="bg1"/>
                </a:solidFill>
              </a:rPr>
              <a:t>Key dates</a:t>
            </a:r>
            <a:endParaRPr lang="en-GB" sz="4900" b="1" dirty="0">
              <a:solidFill>
                <a:schemeClr val="bg1"/>
              </a:solidFill>
            </a:endParaRPr>
          </a:p>
        </p:txBody>
      </p:sp>
      <p:sp>
        <p:nvSpPr>
          <p:cNvPr id="3" name="Content Placeholder 2"/>
          <p:cNvSpPr>
            <a:spLocks noGrp="1"/>
          </p:cNvSpPr>
          <p:nvPr>
            <p:ph idx="1"/>
          </p:nvPr>
        </p:nvSpPr>
        <p:spPr>
          <a:xfrm>
            <a:off x="838199" y="1336430"/>
            <a:ext cx="11143593" cy="5317587"/>
          </a:xfrm>
        </p:spPr>
        <p:txBody>
          <a:bodyPr vert="horz" lIns="91440" tIns="45720" rIns="91440" bIns="45720" rtlCol="0" anchor="t">
            <a:normAutofit/>
          </a:bodyPr>
          <a:lstStyle/>
          <a:p>
            <a:r>
              <a:rPr lang="en-US" dirty="0"/>
              <a:t>PE days – Wednesday (Outdoor PE with </a:t>
            </a:r>
            <a:r>
              <a:rPr lang="en-US" dirty="0" err="1"/>
              <a:t>Mr</a:t>
            </a:r>
            <a:r>
              <a:rPr lang="en-US" dirty="0"/>
              <a:t> Brown) Thursday (Indoor PE with Miss McLean)</a:t>
            </a:r>
          </a:p>
          <a:p>
            <a:r>
              <a:rPr lang="en-US" dirty="0"/>
              <a:t>Homework days: Sent out Friday, due back in on Tuesdays</a:t>
            </a:r>
          </a:p>
          <a:p>
            <a:r>
              <a:rPr lang="en-US" dirty="0"/>
              <a:t>Pupils are expected to read everyday. Books changed upon completion of banded text</a:t>
            </a:r>
          </a:p>
          <a:p>
            <a:r>
              <a:rPr lang="en-US"/>
              <a:t>Parent </a:t>
            </a:r>
            <a:r>
              <a:rPr lang="en-US" dirty="0"/>
              <a:t>consultation day: Thursday 15</a:t>
            </a:r>
            <a:r>
              <a:rPr lang="en-US" baseline="30000" dirty="0"/>
              <a:t>th</a:t>
            </a:r>
            <a:r>
              <a:rPr lang="en-US" dirty="0"/>
              <a:t> October</a:t>
            </a:r>
          </a:p>
          <a:p>
            <a:pPr marL="0" indent="0">
              <a:buNone/>
            </a:pPr>
            <a:endParaRPr lang="en-GB" dirty="0"/>
          </a:p>
        </p:txBody>
      </p:sp>
      <p:pic>
        <p:nvPicPr>
          <p:cNvPr id="4" name="Picture 3" descr="Text&#10;&#10;Description automatically generated">
            <a:extLst>
              <a:ext uri="{FF2B5EF4-FFF2-40B4-BE49-F238E27FC236}">
                <a16:creationId xmlns:a16="http://schemas.microsoft.com/office/drawing/2014/main" id="{9C0689E5-5250-A955-52C5-720B049F6594}"/>
              </a:ext>
            </a:extLst>
          </p:cNvPr>
          <p:cNvPicPr>
            <a:picLocks noChangeAspect="1"/>
          </p:cNvPicPr>
          <p:nvPr/>
        </p:nvPicPr>
        <p:blipFill>
          <a:blip r:embed="rId2"/>
          <a:stretch>
            <a:fillRect/>
          </a:stretch>
        </p:blipFill>
        <p:spPr>
          <a:xfrm>
            <a:off x="10541122" y="5856838"/>
            <a:ext cx="1220980" cy="804737"/>
          </a:xfrm>
          <a:prstGeom prst="rect">
            <a:avLst/>
          </a:prstGeom>
        </p:spPr>
      </p:pic>
    </p:spTree>
    <p:extLst>
      <p:ext uri="{BB962C8B-B14F-4D97-AF65-F5344CB8AC3E}">
        <p14:creationId xmlns:p14="http://schemas.microsoft.com/office/powerpoint/2010/main" val="11476476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E6D561-62CC-4DF8-B990-393A8B46CA7A}"/>
              </a:ext>
            </a:extLst>
          </p:cNvPr>
          <p:cNvSpPr>
            <a:spLocks noGrp="1"/>
          </p:cNvSpPr>
          <p:nvPr>
            <p:ph type="title"/>
          </p:nvPr>
        </p:nvSpPr>
        <p:spPr/>
        <p:txBody>
          <a:bodyPr/>
          <a:lstStyle/>
          <a:p>
            <a:pPr algn="ctr"/>
            <a:r>
              <a:rPr lang="en-GB" dirty="0"/>
              <a:t>Thank you </a:t>
            </a:r>
          </a:p>
        </p:txBody>
      </p:sp>
      <p:sp>
        <p:nvSpPr>
          <p:cNvPr id="3" name="Content Placeholder 2">
            <a:extLst>
              <a:ext uri="{FF2B5EF4-FFF2-40B4-BE49-F238E27FC236}">
                <a16:creationId xmlns:a16="http://schemas.microsoft.com/office/drawing/2014/main" id="{B69E011A-6951-388A-CA7A-92B8E4492F5C}"/>
              </a:ext>
            </a:extLst>
          </p:cNvPr>
          <p:cNvSpPr>
            <a:spLocks noGrp="1"/>
          </p:cNvSpPr>
          <p:nvPr>
            <p:ph idx="1"/>
          </p:nvPr>
        </p:nvSpPr>
        <p:spPr/>
        <p:txBody>
          <a:bodyPr>
            <a:normAutofit/>
          </a:bodyPr>
          <a:lstStyle/>
          <a:p>
            <a:pPr marL="0" indent="0" algn="ctr">
              <a:buNone/>
            </a:pPr>
            <a:r>
              <a:rPr lang="en-GB" sz="6600"/>
              <a:t>Any Questions?</a:t>
            </a:r>
          </a:p>
        </p:txBody>
      </p:sp>
      <p:pic>
        <p:nvPicPr>
          <p:cNvPr id="5" name="Picture 4">
            <a:extLst>
              <a:ext uri="{FF2B5EF4-FFF2-40B4-BE49-F238E27FC236}">
                <a16:creationId xmlns:a16="http://schemas.microsoft.com/office/drawing/2014/main" id="{7D136787-3A2D-B152-6BB7-563CFF96E9AC}"/>
              </a:ext>
            </a:extLst>
          </p:cNvPr>
          <p:cNvPicPr>
            <a:picLocks noChangeAspect="1"/>
          </p:cNvPicPr>
          <p:nvPr/>
        </p:nvPicPr>
        <p:blipFill>
          <a:blip r:embed="rId2"/>
          <a:stretch>
            <a:fillRect/>
          </a:stretch>
        </p:blipFill>
        <p:spPr>
          <a:xfrm>
            <a:off x="4086121" y="2990679"/>
            <a:ext cx="4019757" cy="3321221"/>
          </a:xfrm>
          <a:prstGeom prst="rect">
            <a:avLst/>
          </a:prstGeom>
        </p:spPr>
      </p:pic>
    </p:spTree>
    <p:extLst>
      <p:ext uri="{BB962C8B-B14F-4D97-AF65-F5344CB8AC3E}">
        <p14:creationId xmlns:p14="http://schemas.microsoft.com/office/powerpoint/2010/main" val="304377989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30223336-7fd8-41ce-8ea2-8ae643de6d26" xsi:nil="true"/>
    <lcf76f155ced4ddcb4097134ff3c332f xmlns="ad56065b-0db5-4d50-ab97-70d76a5d6ca1">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578A9E426B40024F801A92ED5C9F6B15" ma:contentTypeVersion="16" ma:contentTypeDescription="Create a new document." ma:contentTypeScope="" ma:versionID="3963468338e13dd6a56bdb032f91c027">
  <xsd:schema xmlns:xsd="http://www.w3.org/2001/XMLSchema" xmlns:xs="http://www.w3.org/2001/XMLSchema" xmlns:p="http://schemas.microsoft.com/office/2006/metadata/properties" xmlns:ns2="ad56065b-0db5-4d50-ab97-70d76a5d6ca1" xmlns:ns3="30223336-7fd8-41ce-8ea2-8ae643de6d26" targetNamespace="http://schemas.microsoft.com/office/2006/metadata/properties" ma:root="true" ma:fieldsID="8837034994bf6c338ada78095d3358b2" ns2:_="" ns3:_="">
    <xsd:import namespace="ad56065b-0db5-4d50-ab97-70d76a5d6ca1"/>
    <xsd:import namespace="30223336-7fd8-41ce-8ea2-8ae643de6d26"/>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element ref="ns2:MediaLengthInSeconds" minOccurs="0"/>
                <xsd:element ref="ns2:MediaServiceLocation" minOccurs="0"/>
                <xsd:element ref="ns3:SharedWithUsers" minOccurs="0"/>
                <xsd:element ref="ns3:SharedWithDetail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d56065b-0db5-4d50-ab97-70d76a5d6ca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lcf76f155ced4ddcb4097134ff3c332f" ma:index="12" nillable="true" ma:taxonomy="true" ma:internalName="lcf76f155ced4ddcb4097134ff3c332f" ma:taxonomyFieldName="MediaServiceImageTags" ma:displayName="Image Tags" ma:readOnly="false" ma:fieldId="{5cf76f15-5ced-4ddc-b409-7134ff3c332f}" ma:taxonomyMulti="true" ma:sspId="ca80854f-31e5-450a-bf70-f72869c723b8" ma:termSetId="09814cd3-568e-fe90-9814-8d621ff8fb84" ma:anchorId="fba54fb3-c3e1-fe81-a776-ca4b69148c4d" ma:open="true" ma:isKeyword="false">
      <xsd:complexType>
        <xsd:sequence>
          <xsd:element ref="pc:Terms" minOccurs="0" maxOccurs="1"/>
        </xsd:sequence>
      </xsd:complex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18" nillable="true" ma:displayName="MediaLengthInSeconds" ma:hidden="true" ma:internalName="MediaLengthInSeconds" ma:readOnly="true">
      <xsd:simpleType>
        <xsd:restriction base="dms:Unknown"/>
      </xsd:simpleType>
    </xsd:element>
    <xsd:element name="MediaServiceLocation" ma:index="19" nillable="true" ma:displayName="Location" ma:indexed="true" ma:internalName="MediaServiceLocation"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0223336-7fd8-41ce-8ea2-8ae643de6d26" elementFormDefault="qualified">
    <xsd:import namespace="http://schemas.microsoft.com/office/2006/documentManagement/types"/>
    <xsd:import namespace="http://schemas.microsoft.com/office/infopath/2007/PartnerControls"/>
    <xsd:element name="TaxCatchAll" ma:index="13" nillable="true" ma:displayName="Taxonomy Catch All Column" ma:hidden="true" ma:list="{31bba70b-f422-4d99-8593-c44350569fae}" ma:internalName="TaxCatchAll" ma:showField="CatchAllData" ma:web="30223336-7fd8-41ce-8ea2-8ae643de6d26">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58C6DD9-3C3F-40F9-86B9-204DA5F5597A}">
  <ds:schemaRefs>
    <ds:schemaRef ds:uri="http://schemas.microsoft.com/sharepoint/v3/contenttype/forms"/>
  </ds:schemaRefs>
</ds:datastoreItem>
</file>

<file path=customXml/itemProps2.xml><?xml version="1.0" encoding="utf-8"?>
<ds:datastoreItem xmlns:ds="http://schemas.openxmlformats.org/officeDocument/2006/customXml" ds:itemID="{71082FEC-DADA-4708-8109-8770702528CB}">
  <ds:schemaRefs>
    <ds:schemaRef ds:uri="ad56065b-0db5-4d50-ab97-70d76a5d6ca1"/>
    <ds:schemaRef ds:uri="http://schemas.openxmlformats.org/package/2006/metadata/core-properties"/>
    <ds:schemaRef ds:uri="http://www.w3.org/XML/1998/namespace"/>
    <ds:schemaRef ds:uri="http://schemas.microsoft.com/office/2006/metadata/properties"/>
    <ds:schemaRef ds:uri="http://purl.org/dc/terms/"/>
    <ds:schemaRef ds:uri="http://schemas.microsoft.com/office/2006/documentManagement/types"/>
    <ds:schemaRef ds:uri="http://purl.org/dc/elements/1.1/"/>
    <ds:schemaRef ds:uri="http://schemas.microsoft.com/office/infopath/2007/PartnerControls"/>
    <ds:schemaRef ds:uri="30223336-7fd8-41ce-8ea2-8ae643de6d26"/>
    <ds:schemaRef ds:uri="http://purl.org/dc/dcmitype/"/>
  </ds:schemaRefs>
</ds:datastoreItem>
</file>

<file path=customXml/itemProps3.xml><?xml version="1.0" encoding="utf-8"?>
<ds:datastoreItem xmlns:ds="http://schemas.openxmlformats.org/officeDocument/2006/customXml" ds:itemID="{A44C4F61-CB7F-49FC-8BB1-9587DAB7136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d56065b-0db5-4d50-ab97-70d76a5d6ca1"/>
    <ds:schemaRef ds:uri="30223336-7fd8-41ce-8ea2-8ae643de6d2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14</TotalTime>
  <Words>1584</Words>
  <Application>Microsoft Office PowerPoint</Application>
  <PresentationFormat>Widescreen</PresentationFormat>
  <Paragraphs>145</Paragraphs>
  <Slides>26</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26</vt:i4>
      </vt:variant>
    </vt:vector>
  </HeadingPairs>
  <TitlesOfParts>
    <vt:vector size="30" baseType="lpstr">
      <vt:lpstr>Arial</vt:lpstr>
      <vt:lpstr>Calibri</vt:lpstr>
      <vt:lpstr>Calibri Light</vt:lpstr>
      <vt:lpstr>Office Theme</vt:lpstr>
      <vt:lpstr>PowerPoint Presentation</vt:lpstr>
      <vt:lpstr>Meet the team</vt:lpstr>
      <vt:lpstr> Our School Values </vt:lpstr>
      <vt:lpstr>Our Learning Behaviours Expectations</vt:lpstr>
      <vt:lpstr>PowerPoint Presentation</vt:lpstr>
      <vt:lpstr>PowerPoint Presentation</vt:lpstr>
      <vt:lpstr>PowerPoint Presentation</vt:lpstr>
      <vt:lpstr>Attendance &amp; Punctuality</vt:lpstr>
      <vt:lpstr>Punctuality</vt:lpstr>
      <vt:lpstr>Uniform expectations</vt:lpstr>
      <vt:lpstr>PowerPoint Presentation</vt:lpstr>
      <vt:lpstr>PE kits</vt:lpstr>
      <vt:lpstr>Other uniform requirements</vt:lpstr>
      <vt:lpstr>Home Learning </vt:lpstr>
      <vt:lpstr>Home Learning  </vt:lpstr>
      <vt:lpstr>Reading</vt:lpstr>
      <vt:lpstr>Supporting Reading at home</vt:lpstr>
      <vt:lpstr>Times Tables</vt:lpstr>
      <vt:lpstr>PowerPoint Presentation</vt:lpstr>
      <vt:lpstr>PowerPoint Presentation</vt:lpstr>
      <vt:lpstr>English- Aut 1</vt:lpstr>
      <vt:lpstr>How do I know how well my child is doing?</vt:lpstr>
      <vt:lpstr>Trips</vt:lpstr>
      <vt:lpstr>What should I do if you have any questions or concerns?</vt:lpstr>
      <vt:lpstr>Key dates</vt:lpstr>
      <vt:lpstr>Thank you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Marino - Creative Link</dc:creator>
  <cp:lastModifiedBy>Bethany McLean</cp:lastModifiedBy>
  <cp:revision>16</cp:revision>
  <dcterms:created xsi:type="dcterms:W3CDTF">2021-05-26T17:13:06Z</dcterms:created>
  <dcterms:modified xsi:type="dcterms:W3CDTF">2026-09-11T14:56:05Z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0x010100578A9E426B40024F801A92ED5C9F6B15</vt:lpwstr>
  </property>
  <property fmtid="{D5CDD505-2E9C-101B-9397-08002B2CF9AE}" pid="3" name="MediaServiceImageTags">
    <vt:lpwstr/>
  </property>
</Properties>
</file>