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256" r:id="rId5"/>
    <p:sldId id="257"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319" r:id="rId29"/>
    <p:sldId id="258" r:id="rId30"/>
    <p:sldId id="30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236099-1154-9D0C-8C08-559347975DAA}" v="55" dt="2025-09-08T07:25:33.3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image" Target="../media/image45.sv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a:t>Meet the teacher Year  2</a:t>
            </a:r>
            <a:endParaRPr lang="en-US"/>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a:t>Autumn 2025</a:t>
            </a:r>
            <a:endParaRPr lang="en-US"/>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a:solidFill>
                  <a:schemeClr val="bg1"/>
                </a:solidFill>
              </a:rPr>
              <a:t>Meet the team</a:t>
            </a:r>
            <a:endParaRPr lang="en-GB" sz="5400" b="1">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119886" y="4887342"/>
            <a:ext cx="4550229" cy="1938992"/>
          </a:xfrm>
          <a:prstGeom prst="rect">
            <a:avLst/>
          </a:prstGeom>
          <a:noFill/>
          <a:ln>
            <a:solidFill>
              <a:srgbClr val="98178D"/>
            </a:solidFill>
          </a:ln>
        </p:spPr>
        <p:txBody>
          <a:bodyPr wrap="square" rtlCol="0">
            <a:spAutoFit/>
          </a:bodyPr>
          <a:lstStyle/>
          <a:p>
            <a:r>
              <a:rPr lang="en-GB" sz="2400" u="sng"/>
              <a:t>Miss Cooper</a:t>
            </a:r>
          </a:p>
          <a:p>
            <a:pPr marL="285750" indent="-285750">
              <a:buFont typeface="Arial" panose="020B0604020202020204" pitchFamily="34" charset="0"/>
              <a:buChar char="•"/>
            </a:pPr>
            <a:r>
              <a:rPr lang="en-GB" sz="2400"/>
              <a:t>Class teacher</a:t>
            </a:r>
          </a:p>
          <a:p>
            <a:pPr marL="285750" indent="-285750">
              <a:buFont typeface="Arial" panose="020B0604020202020204" pitchFamily="34" charset="0"/>
              <a:buChar char="•"/>
            </a:pPr>
            <a:r>
              <a:rPr lang="en-GB" sz="2400"/>
              <a:t>PSHE, RE lead, designated Mental Health and Wellbeing Lead, Community Link</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692033" y="4962779"/>
            <a:ext cx="3594966" cy="1569660"/>
          </a:xfrm>
          <a:prstGeom prst="rect">
            <a:avLst/>
          </a:prstGeom>
          <a:noFill/>
          <a:ln>
            <a:solidFill>
              <a:srgbClr val="98178D"/>
            </a:solidFill>
          </a:ln>
        </p:spPr>
        <p:txBody>
          <a:bodyPr wrap="square" lIns="91440" tIns="45720" rIns="91440" bIns="45720" rtlCol="0" anchor="t">
            <a:spAutoFit/>
          </a:bodyPr>
          <a:lstStyle/>
          <a:p>
            <a:r>
              <a:rPr lang="en-GB" sz="2400" u="sng"/>
              <a:t>Ms Slabbert </a:t>
            </a:r>
          </a:p>
          <a:p>
            <a:pPr marL="285750" indent="-285750">
              <a:buFont typeface="Arial" panose="020B0604020202020204" pitchFamily="34" charset="0"/>
              <a:buChar char="•"/>
            </a:pPr>
            <a:r>
              <a:rPr lang="en-GB" sz="2400"/>
              <a:t>TA</a:t>
            </a:r>
          </a:p>
          <a:p>
            <a:pPr marL="285750" indent="-285750">
              <a:buFont typeface="Arial" panose="020B0604020202020204" pitchFamily="34" charset="0"/>
              <a:buChar char="•"/>
            </a:pPr>
            <a:r>
              <a:rPr lang="en-GB" sz="2400"/>
              <a:t>Breakfast club &amp; interventions</a:t>
            </a:r>
            <a:endParaRPr lang="en-GB" sz="2400">
              <a:ea typeface="Calibri"/>
              <a:cs typeface="Calibri"/>
            </a:endParaRPr>
          </a:p>
        </p:txBody>
      </p:sp>
      <p:pic>
        <p:nvPicPr>
          <p:cNvPr id="7" name="Picture 6">
            <a:extLst>
              <a:ext uri="{FF2B5EF4-FFF2-40B4-BE49-F238E27FC236}">
                <a16:creationId xmlns:a16="http://schemas.microsoft.com/office/drawing/2014/main" id="{B90621C7-B6D3-18A5-990A-40763662FF90}"/>
              </a:ext>
            </a:extLst>
          </p:cNvPr>
          <p:cNvPicPr>
            <a:picLocks noChangeAspect="1"/>
          </p:cNvPicPr>
          <p:nvPr/>
        </p:nvPicPr>
        <p:blipFill>
          <a:blip r:embed="rId4"/>
          <a:stretch>
            <a:fillRect/>
          </a:stretch>
        </p:blipFill>
        <p:spPr>
          <a:xfrm>
            <a:off x="1905001" y="1536552"/>
            <a:ext cx="2644623" cy="3215348"/>
          </a:xfrm>
          <a:prstGeom prst="rect">
            <a:avLst/>
          </a:prstGeom>
        </p:spPr>
      </p:pic>
      <p:pic>
        <p:nvPicPr>
          <p:cNvPr id="5" name="Picture 4" descr="A person smiling at camera&#10;&#10;AI-generated content may be incorrect.">
            <a:extLst>
              <a:ext uri="{FF2B5EF4-FFF2-40B4-BE49-F238E27FC236}">
                <a16:creationId xmlns:a16="http://schemas.microsoft.com/office/drawing/2014/main" id="{93A0075E-DAE2-CCD3-BC53-15872B427FA0}"/>
              </a:ext>
            </a:extLst>
          </p:cNvPr>
          <p:cNvPicPr>
            <a:picLocks noChangeAspect="1"/>
          </p:cNvPicPr>
          <p:nvPr/>
        </p:nvPicPr>
        <p:blipFill>
          <a:blip r:embed="rId5"/>
          <a:stretch>
            <a:fillRect/>
          </a:stretch>
        </p:blipFill>
        <p:spPr>
          <a:xfrm>
            <a:off x="7041147" y="1497513"/>
            <a:ext cx="2895600" cy="3248025"/>
          </a:xfrm>
          <a:prstGeom prst="rect">
            <a:avLst/>
          </a:prstGeom>
        </p:spPr>
      </p:pic>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a:br>
            <a:r>
              <a:rPr lang="en-US" sz="5300" b="1">
                <a:solidFill>
                  <a:schemeClr val="bg1"/>
                </a:solidFill>
              </a:rPr>
              <a:t>Our School Values</a:t>
            </a:r>
            <a:br>
              <a:rPr lang="en-US" sz="6000"/>
            </a:br>
            <a:endParaRPr lang="en-GB" sz="6000" b="1"/>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a:solidFill>
                  <a:srgbClr val="FF3399"/>
                </a:solidFill>
              </a:rPr>
              <a:t>KINDNESS</a:t>
            </a:r>
            <a:r>
              <a:rPr lang="en-US" sz="4800" b="1"/>
              <a:t>, </a:t>
            </a:r>
            <a:r>
              <a:rPr lang="en-US" sz="4800" b="1">
                <a:solidFill>
                  <a:schemeClr val="accent2">
                    <a:lumMod val="60000"/>
                    <a:lumOff val="40000"/>
                  </a:schemeClr>
                </a:solidFill>
              </a:rPr>
              <a:t>RESPECT</a:t>
            </a:r>
            <a:r>
              <a:rPr lang="en-US" sz="4800" b="1"/>
              <a:t>, </a:t>
            </a:r>
            <a:r>
              <a:rPr lang="en-US" sz="4800" b="1">
                <a:solidFill>
                  <a:srgbClr val="0000CC"/>
                </a:solidFill>
              </a:rPr>
              <a:t>RESILIENCE</a:t>
            </a:r>
            <a:r>
              <a:rPr lang="en-US" sz="4800" b="1"/>
              <a:t> &amp; </a:t>
            </a:r>
            <a:r>
              <a:rPr lang="en-US" sz="4800" b="1">
                <a:solidFill>
                  <a:srgbClr val="00CC00"/>
                </a:solidFill>
              </a:rPr>
              <a:t>BRAVERY</a:t>
            </a:r>
            <a:endParaRPr lang="en-GB" sz="4800" b="1">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a:br>
            <a:r>
              <a:rPr lang="en-US" sz="16000" b="1">
                <a:solidFill>
                  <a:schemeClr val="bg1"/>
                </a:solidFill>
              </a:rPr>
              <a:t>What underpins our curriculum (school drivers)</a:t>
            </a:r>
            <a:br>
              <a:rPr lang="en-US" sz="8000" b="1"/>
            </a:br>
            <a:endParaRPr lang="en-GB" sz="8000" b="1"/>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a:solidFill>
                  <a:srgbClr val="7030A0"/>
                </a:solidFill>
              </a:rPr>
              <a:t>To be a Force for Positive Change</a:t>
            </a:r>
          </a:p>
          <a:p>
            <a:pPr marL="0" indent="0" algn="ctr">
              <a:buFont typeface="Arial" panose="020B0604020202020204" pitchFamily="34" charset="0"/>
              <a:buNone/>
            </a:pPr>
            <a:r>
              <a:rPr lang="en-US" sz="4600" i="1">
                <a:solidFill>
                  <a:srgbClr val="00B050"/>
                </a:solidFill>
              </a:rPr>
              <a:t>We want out children to be the change they want to see in the world</a:t>
            </a:r>
          </a:p>
          <a:p>
            <a:pPr marL="0" indent="0" algn="ctr">
              <a:buFont typeface="Arial" panose="020B0604020202020204" pitchFamily="34" charset="0"/>
              <a:buNone/>
            </a:pPr>
            <a:r>
              <a:rPr lang="en-US" sz="4800" b="1">
                <a:solidFill>
                  <a:srgbClr val="7030A0"/>
                </a:solidFill>
              </a:rPr>
              <a:t>Reading</a:t>
            </a:r>
          </a:p>
          <a:p>
            <a:pPr marL="0" indent="0" algn="ctr">
              <a:buFont typeface="Arial" panose="020B0604020202020204" pitchFamily="34" charset="0"/>
              <a:buNone/>
            </a:pPr>
            <a:r>
              <a:rPr lang="en-US" sz="4600" i="1">
                <a:solidFill>
                  <a:srgbClr val="00B050"/>
                </a:solidFill>
              </a:rPr>
              <a:t>Reading is the gateway to all learning. </a:t>
            </a:r>
            <a:endParaRPr lang="en-GB" sz="4600" i="1">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296460"/>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7717073" y="2756101"/>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9208441" y="4420314"/>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a:solidFill>
                  <a:schemeClr val="bg1"/>
                </a:solidFill>
              </a:rPr>
              <a:t>Our </a:t>
            </a:r>
            <a:r>
              <a:rPr lang="en-US" sz="4900" b="1" err="1">
                <a:solidFill>
                  <a:schemeClr val="bg1"/>
                </a:solidFill>
              </a:rPr>
              <a:t>Behaviour</a:t>
            </a:r>
            <a:r>
              <a:rPr lang="en-US" sz="4900" b="1">
                <a:solidFill>
                  <a:schemeClr val="bg1"/>
                </a:solidFill>
              </a:rPr>
              <a:t> Expectations</a:t>
            </a:r>
            <a:endParaRPr lang="en-GB" sz="4900" b="1">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638899" y="1439903"/>
            <a:ext cx="1987283" cy="707886"/>
          </a:xfrm>
          <a:prstGeom prst="rect">
            <a:avLst/>
          </a:prstGeom>
          <a:noFill/>
        </p:spPr>
        <p:txBody>
          <a:bodyPr wrap="square" rtlCol="0">
            <a:spAutoFit/>
          </a:bodyPr>
          <a:lstStyle/>
          <a:p>
            <a:r>
              <a:rPr lang="en-GB" sz="4000">
                <a:latin typeface="+mj-lt"/>
                <a:ea typeface="+mj-ea"/>
                <a:cs typeface="+mj-cs"/>
              </a:rPr>
              <a:t>Marbles</a:t>
            </a:r>
            <a:endParaRPr lang="en-GB" sz="490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259509" y="1370340"/>
            <a:ext cx="4335225" cy="584775"/>
          </a:xfrm>
          <a:prstGeom prst="rect">
            <a:avLst/>
          </a:prstGeom>
          <a:noFill/>
        </p:spPr>
        <p:txBody>
          <a:bodyPr wrap="square" rtlCol="0">
            <a:spAutoFit/>
          </a:bodyPr>
          <a:lstStyle/>
          <a:p>
            <a:r>
              <a:rPr lang="en-GB" sz="3200">
                <a:latin typeface="+mj-lt"/>
                <a:ea typeface="+mj-ea"/>
                <a:cs typeface="+mj-cs"/>
              </a:rPr>
              <a:t>Listening and Learning </a:t>
            </a:r>
            <a:endParaRPr lang="en-GB" sz="440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598464" y="1852912"/>
            <a:ext cx="2585405" cy="584775"/>
          </a:xfrm>
          <a:prstGeom prst="rect">
            <a:avLst/>
          </a:prstGeom>
          <a:noFill/>
        </p:spPr>
        <p:txBody>
          <a:bodyPr wrap="square" rtlCol="0">
            <a:spAutoFit/>
          </a:bodyPr>
          <a:lstStyle/>
          <a:p>
            <a:r>
              <a:rPr lang="en-GB" sz="3200">
                <a:latin typeface="+mj-lt"/>
                <a:ea typeface="+mj-ea"/>
                <a:cs typeface="+mj-cs"/>
              </a:rPr>
              <a:t>Celebration</a:t>
            </a:r>
            <a:endParaRPr lang="en-GB" sz="440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a:latin typeface="+mj-lt"/>
                <a:ea typeface="+mj-ea"/>
                <a:cs typeface="+mj-cs"/>
              </a:rPr>
              <a:t>Attendance &amp; Punctuality</a:t>
            </a:r>
            <a:endParaRPr lang="en-GB" sz="440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3"/>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4"/>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5"/>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Behaviour</a:t>
            </a:r>
            <a:endParaRPr lang="en-GB" sz="4900" b="1">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6"/>
          <a:stretch>
            <a:fillRect/>
          </a:stretch>
        </p:blipFill>
        <p:spPr>
          <a:xfrm>
            <a:off x="7639412" y="1260595"/>
            <a:ext cx="4206605" cy="2651990"/>
          </a:xfrm>
          <a:prstGeom prst="rect">
            <a:avLst/>
          </a:prstGeom>
        </p:spPr>
      </p:pic>
      <p:pic>
        <p:nvPicPr>
          <p:cNvPr id="1026" name="Picture 2">
            <a:extLst>
              <a:ext uri="{FF2B5EF4-FFF2-40B4-BE49-F238E27FC236}">
                <a16:creationId xmlns:a16="http://schemas.microsoft.com/office/drawing/2014/main" id="{636AAFB3-6291-F115-3371-2CDE1EF9FD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7069" y="1207045"/>
            <a:ext cx="4698312" cy="569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8"/>
            <a:ext cx="11468187" cy="4810858"/>
          </a:xfrm>
        </p:spPr>
        <p:txBody>
          <a:bodyPr>
            <a:normAutofit lnSpcReduction="10000"/>
          </a:bodyPr>
          <a:lstStyle/>
          <a:p>
            <a:r>
              <a:rPr lang="en-GB">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a:effectLst/>
                <a:latin typeface="Calibri" panose="020F0502020204030204" pitchFamily="34" charset="0"/>
                <a:ea typeface="Times New Roman" panose="02020603050405020304" pitchFamily="18" charset="0"/>
                <a:cs typeface="Times New Roman" panose="02020603050405020304" pitchFamily="18" charset="0"/>
              </a:rPr>
              <a:t>96%</a:t>
            </a:r>
            <a:r>
              <a:rPr lang="en-GB">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pPr marL="0" indent="0">
              <a:buNone/>
            </a:pPr>
            <a:endParaRPr lang="en-GB">
              <a:latin typeface="Calibri" panose="020F0502020204030204" pitchFamily="34" charset="0"/>
              <a:ea typeface="Times New Roman" panose="02020603050405020304" pitchFamily="18" charset="0"/>
              <a:cs typeface="Times New Roman" panose="02020603050405020304" pitchFamily="18" charset="0"/>
            </a:endParaRPr>
          </a:p>
          <a:p>
            <a:r>
              <a:rPr lang="en-GB">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3"/>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a:solidFill>
                  <a:schemeClr val="bg1"/>
                </a:solidFill>
              </a:rPr>
              <a:t>Attendance &amp; Punctuality</a:t>
            </a:r>
          </a:p>
        </p:txBody>
      </p:sp>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4"/>
          <a:stretch>
            <a:fillRect/>
          </a:stretch>
        </p:blipFill>
        <p:spPr>
          <a:xfrm>
            <a:off x="8798554" y="4408476"/>
            <a:ext cx="2577018" cy="1001176"/>
          </a:xfrm>
          <a:prstGeom prst="rect">
            <a:avLst/>
          </a:prstGeom>
        </p:spPr>
      </p:pic>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a:t>Dark grey tailored trousers, skirt or pinafore</a:t>
            </a:r>
          </a:p>
          <a:p>
            <a:r>
              <a:rPr lang="en-US" sz="1800"/>
              <a:t>Dark grey tailored knee length shorts in the summer (optional)</a:t>
            </a:r>
          </a:p>
          <a:p>
            <a:r>
              <a:rPr lang="en-US" sz="1800"/>
              <a:t>Red and white checked dress in the summer (optional)</a:t>
            </a:r>
          </a:p>
          <a:p>
            <a:r>
              <a:rPr lang="en-US" sz="1800"/>
              <a:t>White shirt </a:t>
            </a:r>
            <a:r>
              <a:rPr lang="en-US" sz="1800" b="1">
                <a:highlight>
                  <a:srgbClr val="FFFF00"/>
                </a:highlight>
              </a:rPr>
              <a:t>(not polo shirt)</a:t>
            </a:r>
          </a:p>
          <a:p>
            <a:r>
              <a:rPr lang="en-US" sz="1800"/>
              <a:t>Grey sweatshirt with the academy logo </a:t>
            </a:r>
          </a:p>
          <a:p>
            <a:r>
              <a:rPr lang="en-US" sz="1800"/>
              <a:t>Grey cardigans with the academy logo</a:t>
            </a:r>
          </a:p>
          <a:p>
            <a:r>
              <a:rPr lang="en-US" sz="1800"/>
              <a:t>Socks and tights need to be plain black, grey or white</a:t>
            </a:r>
          </a:p>
          <a:p>
            <a:r>
              <a:rPr lang="en-US" sz="1800"/>
              <a:t>EHA tie</a:t>
            </a:r>
          </a:p>
          <a:p>
            <a:r>
              <a:rPr lang="en-US" sz="1800" b="1">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lnSpcReduction="10000"/>
          </a:bodyPr>
          <a:lstStyle/>
          <a:p>
            <a:pPr marL="0" indent="0">
              <a:buNone/>
            </a:pPr>
            <a:r>
              <a:rPr lang="en-US" sz="2000" b="1"/>
              <a:t>Footwear:</a:t>
            </a:r>
          </a:p>
          <a:p>
            <a:r>
              <a:rPr lang="en-US" sz="2200"/>
              <a:t>Plain black school shoes</a:t>
            </a:r>
          </a:p>
          <a:p>
            <a:r>
              <a:rPr lang="en-US" sz="2200"/>
              <a:t>Plain black flat boots (winter)</a:t>
            </a:r>
          </a:p>
          <a:p>
            <a:r>
              <a:rPr lang="en-US" sz="2200"/>
              <a:t>Black shoes should be flat. They should not have any flashing lights as they as distracting for all children. Children that are not in the correct footwear will be asked to change into </a:t>
            </a:r>
            <a:r>
              <a:rPr lang="en-US" sz="2200" err="1"/>
              <a:t>plimsolls</a:t>
            </a:r>
            <a:r>
              <a:rPr lang="en-US" sz="2200"/>
              <a:t> for the rest of the school day.  </a:t>
            </a:r>
          </a:p>
          <a:p>
            <a:pPr marL="0" indent="0">
              <a:buNone/>
            </a:pPr>
            <a:endParaRPr lang="en-GB" sz="200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a:solidFill>
                  <a:srgbClr val="00B0F0"/>
                </a:solidFill>
              </a:rPr>
              <a:t>Children should always be smart: School jumper (worn or held, not tied around the waist) </a:t>
            </a:r>
          </a:p>
          <a:p>
            <a:r>
              <a:rPr lang="en-GB" sz="2800" b="1">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a:solidFill>
                  <a:schemeClr val="bg1"/>
                </a:solidFill>
              </a:rPr>
              <a:t>Uniform expectations</a:t>
            </a:r>
            <a:endParaRPr lang="en-GB" sz="4900" b="1">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505500"/>
            <a:ext cx="10989216" cy="4590500"/>
          </a:xfrm>
        </p:spPr>
        <p:txBody>
          <a:bodyPr>
            <a:normAutofit lnSpcReduction="10000"/>
          </a:bodyPr>
          <a:lstStyle/>
          <a:p>
            <a:r>
              <a:rPr lang="en-GB"/>
              <a:t>White T-shirt (no logo)</a:t>
            </a:r>
          </a:p>
          <a:p>
            <a:r>
              <a:rPr lang="en-GB"/>
              <a:t>Black Enfield Height PE sweatshirt</a:t>
            </a:r>
            <a:endParaRPr lang="en-US"/>
          </a:p>
          <a:p>
            <a:r>
              <a:rPr lang="en-US"/>
              <a:t>Plain black shorts or black jogging bottoms</a:t>
            </a:r>
          </a:p>
          <a:p>
            <a:r>
              <a:rPr lang="en-US"/>
              <a:t>Black </a:t>
            </a:r>
            <a:r>
              <a:rPr lang="en-US" err="1"/>
              <a:t>plimsolls</a:t>
            </a:r>
            <a:r>
              <a:rPr lang="en-US"/>
              <a:t> (indoor) Black trainers (outdoor)</a:t>
            </a:r>
          </a:p>
          <a:p>
            <a:r>
              <a:rPr lang="en-US"/>
              <a:t>Children need to come to school dressed in their PE kit</a:t>
            </a:r>
          </a:p>
          <a:p>
            <a:endParaRPr lang="en-US"/>
          </a:p>
          <a:p>
            <a:r>
              <a:rPr lang="en-GB"/>
              <a:t>Hair should be tied back if long</a:t>
            </a:r>
          </a:p>
          <a:p>
            <a:r>
              <a:rPr lang="en-GB"/>
              <a:t>No nail varnish and stud earrings only </a:t>
            </a:r>
          </a:p>
          <a:p>
            <a:r>
              <a:rPr lang="en-GB"/>
              <a:t>No other jewellery unless for religious reasons (all jewellery must be removed for PE –health and safety)</a:t>
            </a:r>
            <a:endParaRPr lang="en-US"/>
          </a:p>
          <a:p>
            <a:endParaRPr lang="en-US"/>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a:solidFill>
                  <a:schemeClr val="bg1"/>
                </a:solidFill>
              </a:rPr>
              <a:t>PE kits</a:t>
            </a:r>
            <a:endParaRPr lang="en-GB" sz="4900" b="1">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0515600" cy="3501929"/>
          </a:xfrm>
        </p:spPr>
        <p:txBody>
          <a:bodyPr/>
          <a:lstStyle/>
          <a:p>
            <a:r>
              <a:rPr lang="en-US"/>
              <a:t>All headwear must be plain black, burgundy or white in </a:t>
            </a:r>
            <a:r>
              <a:rPr lang="en-US" err="1"/>
              <a:t>colour</a:t>
            </a:r>
            <a:endParaRPr lang="en-US"/>
          </a:p>
          <a:p>
            <a:r>
              <a:rPr lang="en-US"/>
              <a:t>Plain gold or silver stud earrings are permitted but never on PE days. Watches are allowed; they need to have plain straps, preferably in black. Expensive </a:t>
            </a:r>
            <a:r>
              <a:rPr lang="en-US" err="1"/>
              <a:t>jewellery</a:t>
            </a:r>
            <a:r>
              <a:rPr lang="en-US"/>
              <a:t> is discouraged</a:t>
            </a:r>
          </a:p>
          <a:p>
            <a:r>
              <a:rPr lang="en-US"/>
              <a:t>Our main uniform provider for Enfield Heights Academy is Smiths </a:t>
            </a:r>
            <a:r>
              <a:rPr lang="en-US" err="1"/>
              <a:t>Schoolwear</a:t>
            </a:r>
            <a:r>
              <a:rPr lang="en-US"/>
              <a:t> on Baker Street– available to purchase online and be delivered either to your home or to school  </a:t>
            </a:r>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a:solidFill>
                  <a:schemeClr val="bg1"/>
                </a:solidFill>
              </a:rPr>
              <a:t>Other uniform requirements</a:t>
            </a:r>
            <a:endParaRPr lang="en-GB" sz="4900" b="1">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a:t>At EHA, we believe that homework should provide opportunities to:</a:t>
            </a:r>
          </a:p>
          <a:p>
            <a:r>
              <a:rPr lang="en-GB"/>
              <a:t>reinforce learning that has taken place in the classroom </a:t>
            </a:r>
          </a:p>
          <a:p>
            <a:r>
              <a:rPr lang="en-GB"/>
              <a:t>provide opportunities for parents/carers to become more familiar with their child’s learning and enjoy a shared learning experience with their child </a:t>
            </a:r>
          </a:p>
          <a:p>
            <a:r>
              <a:rPr lang="en-GB"/>
              <a:t>prepare children for the next academic stage of their school life </a:t>
            </a:r>
          </a:p>
          <a:p>
            <a:r>
              <a:rPr lang="en-GB"/>
              <a:t>develop valuable life skills and good work habits such as organisation and time management </a:t>
            </a:r>
          </a:p>
          <a:p>
            <a:r>
              <a:rPr lang="en-GB"/>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a:t>Expected weekly homework will be found on Google Classroom and will usually require online completion. Homework will be set on a Friday and be expected to be completed by the following Tuesday. </a:t>
            </a:r>
          </a:p>
          <a:p>
            <a:endParaRPr lang="en-GB" b="1"/>
          </a:p>
          <a:p>
            <a:r>
              <a:rPr lang="en-GB" sz="3600" b="1">
                <a:solidFill>
                  <a:srgbClr val="00B050"/>
                </a:solidFill>
              </a:rPr>
              <a:t>Daily Reading</a:t>
            </a:r>
            <a:endParaRPr lang="en-GB" sz="3600"/>
          </a:p>
          <a:p>
            <a:r>
              <a:rPr lang="en-GB" sz="3600" b="1">
                <a:solidFill>
                  <a:srgbClr val="00B050"/>
                </a:solidFill>
              </a:rPr>
              <a:t>Daily Timetable practice </a:t>
            </a:r>
            <a:r>
              <a:rPr lang="en-GB" sz="3600"/>
              <a:t>–Timetable Rockstars – log ins in reading records </a:t>
            </a:r>
            <a:endParaRPr lang="en-GB" sz="3600">
              <a:highlight>
                <a:srgbClr val="FFFF00"/>
              </a:highlight>
            </a:endParaRPr>
          </a:p>
          <a:p>
            <a:r>
              <a:rPr lang="en-GB" sz="3600" b="1">
                <a:solidFill>
                  <a:srgbClr val="A8189D"/>
                </a:solidFill>
              </a:rPr>
              <a:t>Weekly Spelling </a:t>
            </a:r>
            <a:r>
              <a:rPr lang="en-GB" sz="3600" b="1"/>
              <a:t>-</a:t>
            </a:r>
            <a:r>
              <a:rPr lang="en-GB" sz="3600"/>
              <a:t>From Year 2 onwards, children will have quizzes on their year group spellings.</a:t>
            </a:r>
          </a:p>
          <a:p>
            <a:r>
              <a:rPr lang="en-GB" sz="3600" b="1">
                <a:solidFill>
                  <a:srgbClr val="A8189D"/>
                </a:solidFill>
              </a:rPr>
              <a:t>Weekly English </a:t>
            </a:r>
            <a:r>
              <a:rPr lang="en-GB" sz="3600"/>
              <a:t>– This may be a text for them to read over the weekend in preparation for their reading lessons the following week or linked to an aspect of English they have been taught that week. </a:t>
            </a:r>
          </a:p>
          <a:p>
            <a:r>
              <a:rPr lang="en-GB" sz="3600" b="1">
                <a:solidFill>
                  <a:srgbClr val="A8189D"/>
                </a:solidFill>
              </a:rPr>
              <a:t>Weekly Maths </a:t>
            </a:r>
            <a:r>
              <a:rPr lang="en-GB" sz="3600"/>
              <a:t>– This will consolidate what the children have been learning in class and will be set on Mathletics. </a:t>
            </a:r>
          </a:p>
          <a:p>
            <a:r>
              <a:rPr lang="en-GB" sz="3600" b="1">
                <a:solidFill>
                  <a:srgbClr val="00B0F0"/>
                </a:solidFill>
              </a:rPr>
              <a:t>Half Term Learning Journey homework </a:t>
            </a:r>
            <a:r>
              <a:rPr lang="en-GB" sz="360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884022" y="1361440"/>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a:solidFill>
                  <a:schemeClr val="bg1"/>
                </a:solidFill>
              </a:rPr>
              <a:t>Home Learning  </a:t>
            </a:r>
            <a:endParaRPr lang="en-GB" sz="4900" b="1">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a:solidFill>
                  <a:schemeClr val="bg1"/>
                </a:solidFill>
              </a:rPr>
              <a:t>Reading</a:t>
            </a:r>
            <a:endParaRPr lang="en-GB" sz="4900" b="1">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a:t>Children to bring home </a:t>
            </a:r>
            <a:r>
              <a:rPr lang="en-GB" sz="2800" b="1"/>
              <a:t>two books</a:t>
            </a:r>
            <a:r>
              <a:rPr lang="en-GB" sz="2800"/>
              <a:t>: </a:t>
            </a:r>
            <a:r>
              <a:rPr lang="en-GB" sz="2800">
                <a:solidFill>
                  <a:srgbClr val="FF0000"/>
                </a:solidFill>
              </a:rPr>
              <a:t>a banded book </a:t>
            </a:r>
            <a:r>
              <a:rPr lang="en-GB" sz="2800"/>
              <a:t>and a </a:t>
            </a:r>
            <a:r>
              <a:rPr lang="en-GB" sz="2800">
                <a:solidFill>
                  <a:srgbClr val="00B050"/>
                </a:solidFill>
              </a:rPr>
              <a:t>book for pleasure.</a:t>
            </a:r>
            <a:endParaRPr lang="en-GB" sz="2800" b="1">
              <a:solidFill>
                <a:srgbClr val="FF0000"/>
              </a:solidFill>
            </a:endParaRPr>
          </a:p>
          <a:p>
            <a:pPr marL="0" indent="0">
              <a:buNone/>
            </a:pPr>
            <a:r>
              <a:rPr lang="en-GB" sz="2800" b="1">
                <a:solidFill>
                  <a:srgbClr val="FF0000"/>
                </a:solidFill>
              </a:rPr>
              <a:t>Banded books -</a:t>
            </a:r>
            <a:r>
              <a:rPr lang="en-GB" sz="280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a:p>
          <a:p>
            <a:pPr marL="0" indent="0">
              <a:buNone/>
            </a:pPr>
            <a:r>
              <a:rPr lang="en-GB" sz="2800">
                <a:solidFill>
                  <a:srgbClr val="33CC33"/>
                </a:solidFill>
              </a:rPr>
              <a:t>Reading for pleasure </a:t>
            </a:r>
            <a:r>
              <a:rPr lang="en-GB" sz="2800"/>
              <a:t>– This is a book they have chosen to read for their enjoyment. This could range from a comic, magazine, fiction etc.</a:t>
            </a:r>
          </a:p>
          <a:p>
            <a:endParaRPr lang="en-GB"/>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a:p>
          <a:p>
            <a:r>
              <a:rPr lang="en-GB" sz="2000"/>
              <a:t>Use the questioning prompt at the back of the reading record to support you talking to your child about their book. This will develop key comprehension skills for your child. </a:t>
            </a:r>
          </a:p>
          <a:p>
            <a:endParaRPr lang="en-GB"/>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a:t>KS1</a:t>
            </a:r>
            <a:r>
              <a:rPr lang="en-GB" sz="2000"/>
              <a:t> – adults need to sign that they have read daily and can write a comment 2/3times a week. </a:t>
            </a:r>
          </a:p>
          <a:p>
            <a:r>
              <a:rPr lang="en-GB" sz="2000" b="1"/>
              <a:t>LKS2</a:t>
            </a:r>
            <a:r>
              <a:rPr lang="en-GB" sz="2000"/>
              <a:t> – adults needs to sign once a week and child can complete comments for rest of week. </a:t>
            </a:r>
          </a:p>
          <a:p>
            <a:r>
              <a:rPr lang="en-GB" sz="2000" b="1"/>
              <a:t>UKS2</a:t>
            </a:r>
            <a:r>
              <a:rPr lang="en-GB" sz="2000"/>
              <a:t> – children can write their comments. Adults to do it if possible, but we appreciate it is harder for older children. </a:t>
            </a:r>
          </a:p>
          <a:p>
            <a:pPr marL="0" indent="0">
              <a:buNone/>
            </a:pPr>
            <a:endParaRPr lang="en-GB"/>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a:solidFill>
                  <a:schemeClr val="bg1"/>
                </a:solidFill>
              </a:rPr>
              <a:t>Times Tables</a:t>
            </a:r>
            <a:endParaRPr lang="en-GB" sz="4900" b="1">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a:t>Practise times tables at home by old fashioned chanting</a:t>
            </a:r>
          </a:p>
          <a:p>
            <a:pPr lvl="0"/>
            <a:r>
              <a:rPr lang="en-GB"/>
              <a:t>Ask your child times tables questions out of order – such as 11 x 12, then 5x6</a:t>
            </a:r>
          </a:p>
          <a:p>
            <a:pPr lvl="0"/>
            <a:r>
              <a:rPr lang="en-GB"/>
              <a:t>Use Apps and games to help build up speed </a:t>
            </a:r>
          </a:p>
          <a:p>
            <a:r>
              <a:rPr lang="en-GB"/>
              <a:t>Times Tables Rock Stars (logins provided)</a:t>
            </a:r>
          </a:p>
          <a:p>
            <a:pPr lvl="0"/>
            <a:r>
              <a:rPr lang="en-GB" u="sng">
                <a:hlinkClick r:id="rId2"/>
              </a:rPr>
              <a:t>https://www.timestables.co.uk/speed-test/</a:t>
            </a:r>
            <a:endParaRPr lang="en-GB"/>
          </a:p>
          <a:p>
            <a:pPr lvl="0"/>
            <a:r>
              <a:rPr lang="en-GB" u="sng">
                <a:hlinkClick r:id="rId3"/>
              </a:rPr>
              <a:t>https://mathsframe.co.uk/</a:t>
            </a:r>
            <a:endParaRPr lang="en-GB"/>
          </a:p>
          <a:p>
            <a:pPr lvl="0"/>
            <a:r>
              <a:rPr lang="en-GB" u="sng">
                <a:hlinkClick r:id="rId4"/>
              </a:rPr>
              <a:t>http://www.timestables.me.uk/</a:t>
            </a:r>
            <a:endParaRPr lang="en-GB"/>
          </a:p>
          <a:p>
            <a:pPr marL="0" indent="0">
              <a:buNone/>
            </a:pPr>
            <a:endParaRPr lang="en-GB"/>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Supporting Times Tables at home</a:t>
            </a:r>
            <a:endParaRPr lang="en-GB" sz="4900" b="1">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a:t>Link messaged to parents. </a:t>
            </a:r>
          </a:p>
          <a:p>
            <a:pPr algn="ctr"/>
            <a:endParaRPr lang="en-GB"/>
          </a:p>
          <a:p>
            <a:pPr algn="ctr"/>
            <a:r>
              <a:rPr lang="en-GB"/>
              <a:t>Please check our website:</a:t>
            </a:r>
          </a:p>
          <a:p>
            <a:pPr algn="ctr"/>
            <a:endParaRPr lang="en-GB"/>
          </a:p>
          <a:p>
            <a:pPr algn="ctr"/>
            <a:r>
              <a:rPr lang="en-GB">
                <a:hlinkClick r:id="rId2"/>
              </a:rPr>
              <a:t>https://www.enfieldheightsacademy.org.uk/</a:t>
            </a:r>
            <a:endParaRPr lang="en-GB"/>
          </a:p>
          <a:p>
            <a:pPr algn="ctr"/>
            <a:endParaRPr lang="en-GB"/>
          </a:p>
          <a:p>
            <a:pPr algn="ctr"/>
            <a:endParaRPr lang="en-GB"/>
          </a:p>
          <a:p>
            <a:pPr algn="ctr"/>
            <a:endParaRPr lang="en-GB"/>
          </a:p>
          <a:p>
            <a:pPr algn="ctr"/>
            <a:endParaRPr lang="en-GB"/>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Curriculum Webs</a:t>
            </a:r>
            <a:endParaRPr lang="en-GB" sz="4900" b="1">
              <a:solidFill>
                <a:schemeClr val="bg1"/>
              </a:solidFill>
            </a:endParaRPr>
          </a:p>
        </p:txBody>
      </p:sp>
      <p:pic>
        <p:nvPicPr>
          <p:cNvPr id="9" name="Picture 8">
            <a:extLst>
              <a:ext uri="{FF2B5EF4-FFF2-40B4-BE49-F238E27FC236}">
                <a16:creationId xmlns:a16="http://schemas.microsoft.com/office/drawing/2014/main" id="{4B28087F-BDB2-F467-4DBD-E5A0CE5A468C}"/>
              </a:ext>
            </a:extLst>
          </p:cNvPr>
          <p:cNvPicPr>
            <a:picLocks noChangeAspect="1"/>
          </p:cNvPicPr>
          <p:nvPr/>
        </p:nvPicPr>
        <p:blipFill>
          <a:blip r:embed="rId5"/>
          <a:stretch>
            <a:fillRect/>
          </a:stretch>
        </p:blipFill>
        <p:spPr>
          <a:xfrm>
            <a:off x="279407" y="1137186"/>
            <a:ext cx="8654324" cy="5455987"/>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he everywhere bear">
            <a:extLst>
              <a:ext uri="{FF2B5EF4-FFF2-40B4-BE49-F238E27FC236}">
                <a16:creationId xmlns:a16="http://schemas.microsoft.com/office/drawing/2014/main" id="{7022383C-ABD0-A36E-F8F1-3BF3B632830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4093" r="15282"/>
          <a:stretch>
            <a:fillRect/>
          </a:stretch>
        </p:blipFill>
        <p:spPr bwMode="auto">
          <a:xfrm>
            <a:off x="755672" y="1291840"/>
            <a:ext cx="3929743" cy="496736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a:bodyPr>
          <a:lstStyle/>
          <a:p>
            <a:pPr>
              <a:lnSpc>
                <a:spcPct val="90000"/>
              </a:lnSpc>
              <a:spcAft>
                <a:spcPts val="600"/>
              </a:spcAft>
            </a:pPr>
            <a:endParaRPr lang="en-US" sz="2400" b="1">
              <a:highlight>
                <a:srgbClr val="FFFF00"/>
              </a:highlight>
            </a:endParaRPr>
          </a:p>
          <a:p>
            <a:pPr>
              <a:lnSpc>
                <a:spcPct val="90000"/>
              </a:lnSpc>
              <a:spcAft>
                <a:spcPts val="600"/>
              </a:spcAft>
            </a:pPr>
            <a:r>
              <a:rPr lang="en-US" sz="2400" b="1"/>
              <a:t>We will be writing a…</a:t>
            </a:r>
            <a:endParaRPr lang="en-US" sz="2400" b="1">
              <a:ea typeface="Calibri"/>
              <a:cs typeface="Calibri"/>
            </a:endParaRPr>
          </a:p>
          <a:p>
            <a:pPr>
              <a:lnSpc>
                <a:spcPct val="90000"/>
              </a:lnSpc>
              <a:spcAft>
                <a:spcPts val="600"/>
              </a:spcAft>
            </a:pPr>
            <a:r>
              <a:rPr lang="en-US" sz="2400" b="1"/>
              <a:t>Character description</a:t>
            </a:r>
            <a:endParaRPr lang="en-US" sz="2400" b="1">
              <a:ea typeface="Calibri"/>
              <a:cs typeface="Calibri"/>
            </a:endParaRPr>
          </a:p>
          <a:p>
            <a:pPr marL="285750" indent="-228600">
              <a:lnSpc>
                <a:spcPct val="90000"/>
              </a:lnSpc>
              <a:spcAft>
                <a:spcPts val="600"/>
              </a:spcAft>
              <a:buFont typeface="Arial" panose="020B0604020202020204" pitchFamily="34" charset="0"/>
              <a:buChar char="•"/>
            </a:pPr>
            <a:r>
              <a:rPr lang="en-US" sz="2400"/>
              <a:t>Using capital letters and full stops.</a:t>
            </a:r>
            <a:endParaRPr lang="en-US" sz="2400">
              <a:ea typeface="Calibri"/>
              <a:cs typeface="Calibri"/>
            </a:endParaRPr>
          </a:p>
          <a:p>
            <a:pPr marL="285750" indent="-228600">
              <a:lnSpc>
                <a:spcPct val="90000"/>
              </a:lnSpc>
              <a:spcAft>
                <a:spcPts val="600"/>
              </a:spcAft>
              <a:buFont typeface="Arial" panose="020B0604020202020204" pitchFamily="34" charset="0"/>
              <a:buChar char="•"/>
            </a:pPr>
            <a:r>
              <a:rPr lang="en-US" sz="2400"/>
              <a:t>Using conjunctions (or, and , but, when, if, that).</a:t>
            </a:r>
            <a:endParaRPr lang="en-US" sz="2400">
              <a:ea typeface="Calibri"/>
              <a:cs typeface="Calibri"/>
            </a:endParaRPr>
          </a:p>
          <a:p>
            <a:pPr marL="285750" indent="-228600">
              <a:lnSpc>
                <a:spcPct val="90000"/>
              </a:lnSpc>
              <a:spcAft>
                <a:spcPts val="600"/>
              </a:spcAft>
              <a:buFont typeface="Arial" panose="020B0604020202020204" pitchFamily="34" charset="0"/>
              <a:buChar char="•"/>
            </a:pPr>
            <a:r>
              <a:rPr lang="en-US" sz="2400"/>
              <a:t>Using expanded noun phrases.</a:t>
            </a:r>
            <a:endParaRPr lang="en-US" sz="2400">
              <a:ea typeface="Calibri"/>
              <a:cs typeface="Calibri"/>
            </a:endParaRPr>
          </a:p>
          <a:p>
            <a:pPr marL="285750" indent="-228600">
              <a:lnSpc>
                <a:spcPct val="90000"/>
              </a:lnSpc>
              <a:spcAft>
                <a:spcPts val="600"/>
              </a:spcAft>
              <a:buFont typeface="Arial" panose="020B0604020202020204" pitchFamily="34" charset="0"/>
              <a:buChar char="•"/>
            </a:pPr>
            <a:r>
              <a:rPr lang="en-US" sz="2400"/>
              <a:t>Spelling common exception words. </a:t>
            </a:r>
            <a:endParaRPr lang="en-US" sz="2400">
              <a:ea typeface="Calibri"/>
              <a:cs typeface="Calibri"/>
            </a:endParaRP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4"/>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a:solidFill>
                  <a:schemeClr val="bg1"/>
                </a:solidFill>
              </a:rPr>
              <a:t>English- </a:t>
            </a:r>
            <a:r>
              <a:rPr lang="en-US" sz="4900" b="1" err="1">
                <a:solidFill>
                  <a:schemeClr val="bg1"/>
                </a:solidFill>
              </a:rPr>
              <a:t>Aut</a:t>
            </a:r>
            <a:r>
              <a:rPr lang="en-US" sz="4900" b="1">
                <a:solidFill>
                  <a:schemeClr val="bg1"/>
                </a:solidFill>
              </a:rPr>
              <a:t> 1</a:t>
            </a:r>
          </a:p>
        </p:txBody>
      </p:sp>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a:t>Children are continually assessed, through questioning and marking, and teachers plan to address gaps in learning or stretch children. </a:t>
            </a:r>
          </a:p>
          <a:p>
            <a:r>
              <a:rPr lang="en-US"/>
              <a:t>Children will complete formal NFER tests in Autumn 2, Spring 2  and Summer 2</a:t>
            </a:r>
          </a:p>
          <a:p>
            <a:r>
              <a:rPr lang="en-US"/>
              <a:t>There will be parent consultations in Autumn Term and Spring Term and Reports at the end of Summer Term which will inform parents of your child’s progress and attainment. </a:t>
            </a:r>
          </a:p>
          <a:p>
            <a:r>
              <a:rPr lang="en-US"/>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a:solidFill>
                  <a:schemeClr val="bg1"/>
                </a:solidFill>
              </a:rPr>
              <a:t>How do I know how well my child is doing?</a:t>
            </a:r>
            <a:endParaRPr lang="en-GB" sz="4900" b="1">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2062103"/>
          </a:xfrm>
          <a:prstGeom prst="rect">
            <a:avLst/>
          </a:prstGeom>
          <a:noFill/>
          <a:ln>
            <a:solidFill>
              <a:schemeClr val="bg1"/>
            </a:solidFill>
          </a:ln>
        </p:spPr>
        <p:txBody>
          <a:bodyPr wrap="square" rtlCol="0">
            <a:spAutoFit/>
          </a:bodyPr>
          <a:lstStyle/>
          <a:p>
            <a:r>
              <a:rPr lang="en-GB" sz="3200"/>
              <a:t>This term we will attend:</a:t>
            </a:r>
          </a:p>
          <a:p>
            <a:pPr marL="457200" indent="-457200">
              <a:buFont typeface="Arial" panose="020B0604020202020204" pitchFamily="34" charset="0"/>
              <a:buChar char="•"/>
            </a:pPr>
            <a:r>
              <a:rPr lang="en-GB" sz="3200"/>
              <a:t>We will be attending Hertfordshire Zoo on Monday 20</a:t>
            </a:r>
            <a:r>
              <a:rPr lang="en-GB" sz="3200" baseline="30000"/>
              <a:t>th</a:t>
            </a:r>
            <a:r>
              <a:rPr lang="en-GB" sz="3200"/>
              <a:t> October</a:t>
            </a:r>
          </a:p>
          <a:p>
            <a:pPr marL="457200" indent="-457200">
              <a:buFont typeface="Arial" panose="020B0604020202020204" pitchFamily="34" charset="0"/>
              <a:buChar char="•"/>
            </a:pPr>
            <a:r>
              <a:rPr lang="en-GB" sz="3200"/>
              <a:t>The trip letter for this half-term will be sent out shortly.</a:t>
            </a:r>
          </a:p>
          <a:p>
            <a:pPr marL="457200" indent="-457200">
              <a:buFont typeface="Arial" panose="020B0604020202020204" pitchFamily="34" charset="0"/>
              <a:buChar char="•"/>
            </a:pPr>
            <a:r>
              <a:rPr lang="en-GB" sz="3200"/>
              <a:t>Supporting our ‘Animals and their habitats’ science unit.</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a:solidFill>
                  <a:schemeClr val="bg1"/>
                </a:solidFill>
              </a:rPr>
              <a:t>Trips</a:t>
            </a:r>
            <a:endParaRPr lang="en-GB" b="1">
              <a:solidFill>
                <a:schemeClr val="bg1"/>
              </a:solidFill>
            </a:endParaRPr>
          </a:p>
        </p:txBody>
      </p:sp>
      <p:pic>
        <p:nvPicPr>
          <p:cNvPr id="1026" name="Picture 2" descr="Hertfordshire Zoo | Broxbourne">
            <a:extLst>
              <a:ext uri="{FF2B5EF4-FFF2-40B4-BE49-F238E27FC236}">
                <a16:creationId xmlns:a16="http://schemas.microsoft.com/office/drawing/2014/main" id="{BE32FD87-C43A-1884-918C-FE48B2760E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53083" y="2749528"/>
            <a:ext cx="1409019" cy="14090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29804DC-75B9-191E-2E05-A45318ACDF08}"/>
              </a:ext>
            </a:extLst>
          </p:cNvPr>
          <p:cNvSpPr txBox="1"/>
          <p:nvPr/>
        </p:nvSpPr>
        <p:spPr>
          <a:xfrm flipH="1">
            <a:off x="216200" y="5181988"/>
            <a:ext cx="11975800" cy="1077218"/>
          </a:xfrm>
          <a:prstGeom prst="rect">
            <a:avLst/>
          </a:prstGeom>
          <a:noFill/>
          <a:ln>
            <a:solidFill>
              <a:schemeClr val="bg1"/>
            </a:solidFill>
          </a:ln>
        </p:spPr>
        <p:txBody>
          <a:bodyPr wrap="square" rtlCol="0">
            <a:spAutoFit/>
          </a:bodyPr>
          <a:lstStyle/>
          <a:p>
            <a:r>
              <a:rPr lang="en-GB" sz="3200"/>
              <a:t>As part of our Geography unit we will also be going on a local walk on Tuesday 16</a:t>
            </a:r>
            <a:r>
              <a:rPr lang="en-GB" sz="3200" baseline="30000"/>
              <a:t>th</a:t>
            </a:r>
            <a:r>
              <a:rPr lang="en-GB" sz="3200"/>
              <a:t> September. </a:t>
            </a:r>
          </a:p>
        </p:txBody>
      </p:sp>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a:t>We are always available to hear your concerns and strive to resolve them in good time. </a:t>
            </a:r>
            <a:r>
              <a:rPr lang="en-GB" sz="2000" b="1">
                <a:solidFill>
                  <a:srgbClr val="FF0000"/>
                </a:solidFill>
              </a:rPr>
              <a:t>We kindly ask that you follow the following pathway of communication: </a:t>
            </a:r>
            <a:endParaRPr lang="en-GB" sz="2000"/>
          </a:p>
          <a:p>
            <a:r>
              <a:rPr lang="en-GB" sz="2000"/>
              <a:t>Pass any information that could be relevant for the day (office/member of staff at the gate, teacher)</a:t>
            </a:r>
          </a:p>
          <a:p>
            <a:r>
              <a:rPr lang="en-GB" sz="2000"/>
              <a:t>Address class team first; request appointment </a:t>
            </a:r>
          </a:p>
          <a:p>
            <a:r>
              <a:rPr lang="en-GB" sz="2000"/>
              <a:t>Speak to Mrs Salik (Year 1,2, 3 Teaching and Learning Lead) or Mr Currie (Year 4,5,6 Teaching and Learning Lead)</a:t>
            </a:r>
          </a:p>
          <a:p>
            <a:r>
              <a:rPr lang="en-GB" sz="2000"/>
              <a:t>Request a meeting with DHT Mr Venn (contact office)</a:t>
            </a:r>
          </a:p>
          <a:p>
            <a:r>
              <a:rPr lang="en-GB" sz="2000"/>
              <a:t> If you are still concerned and situation has not been resolved, request an appointment  with HT Mrs Powrie </a:t>
            </a:r>
          </a:p>
          <a:p>
            <a:r>
              <a:rPr lang="en-GB" sz="2000"/>
              <a:t>SEN concerns-Mrs Moore, Inclusion and SEND Lead (working on Mondays, Tuesdays and Thursdays)</a:t>
            </a:r>
          </a:p>
          <a:p>
            <a:r>
              <a:rPr lang="en-GB" sz="2000"/>
              <a:t>SEND concerns could also be directed via the following email: </a:t>
            </a:r>
            <a:r>
              <a:rPr lang="en-GB" sz="2000">
                <a:hlinkClick r:id="rId3"/>
              </a:rPr>
              <a:t>eha-senco@northstartrust.org.uk</a:t>
            </a:r>
            <a:r>
              <a:rPr lang="en-GB" sz="2000"/>
              <a:t>; FAO Mrs Moore</a:t>
            </a:r>
            <a:endParaRPr lang="en-GB" sz="200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11104" y="1682496"/>
            <a:ext cx="3363650" cy="420624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7"/>
            <a:ext cx="7742766" cy="896336"/>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a:ln>
                  <a:noFill/>
                </a:ln>
                <a:solidFill>
                  <a:schemeClr val="accent4">
                    <a:lumMod val="75000"/>
                  </a:schemeClr>
                </a:solidFill>
                <a:effectLst/>
                <a:uLnTx/>
                <a:uFillTx/>
                <a:latin typeface="Big Shoulders Display Bold"/>
                <a:ea typeface="Big Shoulders Display Bold"/>
                <a:cs typeface="Big Shoulders Display Bold"/>
                <a:sym typeface="Big Shoulders Display Bold"/>
              </a:rPr>
              <a:t>PTA- EHA needs you!</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1" y="3473358"/>
            <a:ext cx="2952859" cy="2289538"/>
          </a:xfrm>
          <a:prstGeom prst="rect">
            <a:avLst/>
          </a:prstGeom>
        </p:spPr>
        <p:txBody>
          <a:bodyPr wrap="square"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a:ln>
                  <a:noFill/>
                </a:ln>
                <a:solidFill>
                  <a:srgbClr val="2A2E30"/>
                </a:solidFill>
                <a:effectLst/>
                <a:uLnTx/>
                <a:uFillTx/>
                <a:latin typeface="Poppins"/>
                <a:ea typeface="Poppins"/>
                <a:cs typeface="Poppins"/>
                <a:sym typeface="Poppins"/>
              </a:rPr>
              <a:t>Are you interested in becoming </a:t>
            </a:r>
            <a:r>
              <a:rPr lang="en-US" sz="2155">
                <a:solidFill>
                  <a:srgbClr val="2A2E30"/>
                </a:solidFill>
                <a:latin typeface="Poppins"/>
                <a:ea typeface="Poppins"/>
                <a:cs typeface="Poppins"/>
                <a:sym typeface="Poppins"/>
              </a:rPr>
              <a:t>a member of Parent Teacher Association? </a:t>
            </a:r>
          </a:p>
          <a:p>
            <a:pPr marL="0" marR="0" lvl="0" indent="0" algn="ctr" defTabSz="914400" rtl="0" eaLnBrk="1" fontAlgn="auto" latinLnBrk="0" hangingPunct="1">
              <a:lnSpc>
                <a:spcPts val="3016"/>
              </a:lnSpc>
              <a:spcBef>
                <a:spcPct val="0"/>
              </a:spcBef>
              <a:spcAft>
                <a:spcPts val="0"/>
              </a:spcAft>
              <a:buClrTx/>
              <a:buSzTx/>
              <a:buFontTx/>
              <a:buNone/>
              <a:tabLst/>
              <a:defRPr/>
            </a:pPr>
            <a:r>
              <a:rPr lang="en-US" sz="2155">
                <a:solidFill>
                  <a:srgbClr val="2A2E30"/>
                </a:solidFill>
                <a:latin typeface="Poppins"/>
                <a:ea typeface="Poppins"/>
                <a:cs typeface="Poppins"/>
                <a:sym typeface="Poppins"/>
              </a:rPr>
              <a:t>Please help us raise more funds for EHA.</a:t>
            </a:r>
            <a:endParaRPr kumimoji="0" lang="en-US" sz="2155"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265103"/>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a:solidFill>
                  <a:schemeClr val="bg1"/>
                </a:solidFill>
              </a:rPr>
              <a:t>Key dates</a:t>
            </a:r>
            <a:endParaRPr lang="en-GB" sz="4900" b="1">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a:t>PE days – Wednesday (Outdoor PE with Mr Brown) Thursday (Indoor PE with Miss Cooper)</a:t>
            </a:r>
          </a:p>
          <a:p>
            <a:r>
              <a:rPr lang="en-US"/>
              <a:t>Homework days: Sent out Friday, due back in on Tuesdays</a:t>
            </a:r>
          </a:p>
          <a:p>
            <a:r>
              <a:rPr lang="en-US"/>
              <a:t>Pupils are expected to read everyday. Books changed upon completion of banded text</a:t>
            </a:r>
          </a:p>
          <a:p>
            <a:r>
              <a:rPr lang="en-US"/>
              <a:t>Music lessons. Music lesson with Mr Okine Wednesday</a:t>
            </a:r>
          </a:p>
          <a:p>
            <a:r>
              <a:rPr lang="en-US"/>
              <a:t>Trips: 16</a:t>
            </a:r>
            <a:r>
              <a:rPr lang="en-US" baseline="30000"/>
              <a:t>th</a:t>
            </a:r>
            <a:r>
              <a:rPr lang="en-US"/>
              <a:t> Sept- local walk</a:t>
            </a:r>
          </a:p>
          <a:p>
            <a:r>
              <a:rPr lang="en-US"/>
              <a:t>20</a:t>
            </a:r>
            <a:r>
              <a:rPr lang="en-US" baseline="30000"/>
              <a:t>th</a:t>
            </a:r>
            <a:r>
              <a:rPr lang="en-US"/>
              <a:t> Oct- Hertfordshire Zoo </a:t>
            </a:r>
          </a:p>
          <a:p>
            <a:r>
              <a:rPr lang="en-US"/>
              <a:t>Parent consultation day: Thursday 17</a:t>
            </a:r>
            <a:r>
              <a:rPr lang="en-US" baseline="30000"/>
              <a:t>th</a:t>
            </a:r>
            <a:r>
              <a:rPr lang="en-US"/>
              <a:t> October</a:t>
            </a:r>
          </a:p>
          <a:p>
            <a:endParaRPr lang="en-US">
              <a:highlight>
                <a:srgbClr val="FFFF00"/>
              </a:highlight>
              <a:ea typeface="Calibri" panose="020F0502020204030204"/>
              <a:cs typeface="Calibri" panose="020F0502020204030204"/>
            </a:endParaRPr>
          </a:p>
          <a:p>
            <a:pPr marL="0" indent="0">
              <a:buNone/>
            </a:pPr>
            <a:endParaRPr lang="en-US"/>
          </a:p>
          <a:p>
            <a:pPr marL="0" indent="0">
              <a:buNone/>
            </a:pPr>
            <a:endParaRPr lang="en-GB"/>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b6f767502f4e3471551c38a44dd0e991">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caf4dca9065e5fea19959afdea34027a"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A168C2-2FC1-46B6-B46E-1EA2BF1A0FFB}">
  <ds:schemaRefs>
    <ds:schemaRef ds:uri="30223336-7fd8-41ce-8ea2-8ae643de6d26"/>
    <ds:schemaRef ds:uri="ad56065b-0db5-4d50-ab97-70d76a5d6ca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3.xml><?xml version="1.0" encoding="utf-8"?>
<ds:datastoreItem xmlns:ds="http://schemas.openxmlformats.org/officeDocument/2006/customXml" ds:itemID="{71082FEC-DADA-4708-8109-8770702528CB}">
  <ds:schemaRefs>
    <ds:schemaRef ds:uri="30223336-7fd8-41ce-8ea2-8ae643de6d26"/>
    <ds:schemaRef ds:uri="ad56065b-0db5-4d50-ab97-70d76a5d6ca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1674</Words>
  <Application>Microsoft Office PowerPoint</Application>
  <PresentationFormat>Widescreen</PresentationFormat>
  <Paragraphs>156</Paragraphs>
  <Slides>27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Big Shoulders Display Bold</vt:lpstr>
      <vt:lpstr>Calibri</vt:lpstr>
      <vt:lpstr>Calibri Light</vt:lpstr>
      <vt:lpstr>Poppins</vt:lpstr>
      <vt:lpstr>Poppins Bold</vt:lpstr>
      <vt:lpstr>Office Theme</vt:lpstr>
      <vt:lpstr>PowerPoint Presentation</vt:lpstr>
      <vt:lpstr>Meet the team</vt:lpstr>
      <vt:lpstr> Our School Values </vt:lpstr>
      <vt:lpstr>Our Behaviour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PowerPoint Presentation</vt:lpstr>
      <vt:lpstr>Key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2</cp:revision>
  <dcterms:created xsi:type="dcterms:W3CDTF">2021-05-26T17:13:06Z</dcterms:created>
  <dcterms:modified xsi:type="dcterms:W3CDTF">2025-09-28T11:55:49Z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