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3"/>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319" r:id="rId24"/>
    <p:sldId id="320" r:id="rId25"/>
    <p:sldId id="268" r:id="rId26"/>
    <p:sldId id="270" r:id="rId27"/>
    <p:sldId id="321" r:id="rId28"/>
    <p:sldId id="322" r:id="rId29"/>
    <p:sldId id="323" r:id="rId30"/>
    <p:sldId id="324" r:id="rId31"/>
    <p:sldId id="325" r:id="rId32"/>
    <p:sldId id="261" r:id="rId33"/>
    <p:sldId id="326" r:id="rId34"/>
    <p:sldId id="327" r:id="rId35"/>
    <p:sldId id="267" r:id="rId36"/>
    <p:sldId id="328" r:id="rId37"/>
    <p:sldId id="266" r:id="rId38"/>
    <p:sldId id="273" r:id="rId39"/>
    <p:sldId id="258" r:id="rId40"/>
    <p:sldId id="329" r:id="rId41"/>
    <p:sldId id="30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C886F9-10E7-43B1-9FF8-F2724E6CA6D4}" v="1" dt="2025-09-12T13:38:55.9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1779C1-205C-4893-8BA8-030E2E7859EF}" type="slidenum">
              <a:rPr lang="en-GB" smtClean="0"/>
              <a:t>21</a:t>
            </a:fld>
            <a:endParaRPr lang="en-GB"/>
          </a:p>
        </p:txBody>
      </p:sp>
    </p:spTree>
    <p:extLst>
      <p:ext uri="{BB962C8B-B14F-4D97-AF65-F5344CB8AC3E}">
        <p14:creationId xmlns:p14="http://schemas.microsoft.com/office/powerpoint/2010/main" val="1259659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ahrxExTf_I" TargetMode="External"/><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5.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57.png"/></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9.sv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7.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4</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2025</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dirty="0">
                <a:solidFill>
                  <a:schemeClr val="bg1"/>
                </a:solidFill>
              </a:rPr>
              <a:t>Meet the team</a:t>
            </a:r>
            <a:endParaRPr lang="en-GB" sz="5400" b="1" dirty="0">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688356" y="4962780"/>
            <a:ext cx="3594966" cy="1200329"/>
          </a:xfrm>
          <a:prstGeom prst="rect">
            <a:avLst/>
          </a:prstGeom>
          <a:noFill/>
          <a:ln>
            <a:solidFill>
              <a:srgbClr val="98178D"/>
            </a:solidFill>
          </a:ln>
        </p:spPr>
        <p:txBody>
          <a:bodyPr wrap="square" rtlCol="0">
            <a:spAutoFit/>
          </a:bodyPr>
          <a:lstStyle/>
          <a:p>
            <a:r>
              <a:rPr lang="en-GB" sz="2400" u="sng" dirty="0"/>
              <a:t>Mrs. Ubor</a:t>
            </a:r>
          </a:p>
          <a:p>
            <a:r>
              <a:rPr lang="en-GB" sz="2400" u="sng" dirty="0"/>
              <a:t>Class Teacher</a:t>
            </a:r>
          </a:p>
          <a:p>
            <a:pPr marL="285750" indent="-285750">
              <a:buFont typeface="Arial" panose="020B0604020202020204" pitchFamily="34" charset="0"/>
              <a:buChar char="•"/>
            </a:pPr>
            <a:r>
              <a:rPr lang="en-GB" sz="2400" dirty="0"/>
              <a:t>Maths Lead</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541563" y="4962780"/>
            <a:ext cx="3594966" cy="1200329"/>
          </a:xfrm>
          <a:prstGeom prst="rect">
            <a:avLst/>
          </a:prstGeom>
          <a:noFill/>
          <a:ln>
            <a:solidFill>
              <a:srgbClr val="98178D"/>
            </a:solidFill>
          </a:ln>
        </p:spPr>
        <p:txBody>
          <a:bodyPr wrap="square" rtlCol="0">
            <a:spAutoFit/>
          </a:bodyPr>
          <a:lstStyle/>
          <a:p>
            <a:r>
              <a:rPr lang="en-GB" sz="2400" u="sng" dirty="0"/>
              <a:t>Mr. Hollas</a:t>
            </a:r>
          </a:p>
          <a:p>
            <a:r>
              <a:rPr lang="en-GB" sz="2400" u="sng" dirty="0"/>
              <a:t>Teaching Assistant</a:t>
            </a:r>
          </a:p>
          <a:p>
            <a:endParaRPr lang="en-GB" sz="2400" dirty="0"/>
          </a:p>
        </p:txBody>
      </p:sp>
      <p:pic>
        <p:nvPicPr>
          <p:cNvPr id="5" name="Picture 4">
            <a:extLst>
              <a:ext uri="{FF2B5EF4-FFF2-40B4-BE49-F238E27FC236}">
                <a16:creationId xmlns:a16="http://schemas.microsoft.com/office/drawing/2014/main" id="{12178DAB-72ED-449E-A736-F84BB1A7AA25}"/>
              </a:ext>
            </a:extLst>
          </p:cNvPr>
          <p:cNvPicPr>
            <a:picLocks noChangeAspect="1"/>
          </p:cNvPicPr>
          <p:nvPr/>
        </p:nvPicPr>
        <p:blipFill>
          <a:blip r:embed="rId4"/>
          <a:stretch>
            <a:fillRect/>
          </a:stretch>
        </p:blipFill>
        <p:spPr>
          <a:xfrm>
            <a:off x="2377017" y="1619536"/>
            <a:ext cx="1970662" cy="2708447"/>
          </a:xfrm>
          <a:prstGeom prst="rect">
            <a:avLst/>
          </a:prstGeom>
        </p:spPr>
      </p:pic>
      <p:pic>
        <p:nvPicPr>
          <p:cNvPr id="9" name="Picture 8" descr="A person standing in front of a whiteboard&#10;&#10;AI-generated content may be incorrect.">
            <a:extLst>
              <a:ext uri="{FF2B5EF4-FFF2-40B4-BE49-F238E27FC236}">
                <a16:creationId xmlns:a16="http://schemas.microsoft.com/office/drawing/2014/main" id="{85BA7A8D-BED1-D094-0B81-2173136F3C05}"/>
              </a:ext>
            </a:extLst>
          </p:cNvPr>
          <p:cNvPicPr>
            <a:picLocks noChangeAspect="1"/>
          </p:cNvPicPr>
          <p:nvPr/>
        </p:nvPicPr>
        <p:blipFill>
          <a:blip r:embed="rId5"/>
          <a:stretch>
            <a:fillRect/>
          </a:stretch>
        </p:blipFill>
        <p:spPr>
          <a:xfrm rot="5400000">
            <a:off x="6715973" y="1958094"/>
            <a:ext cx="2708446" cy="2031335"/>
          </a:xfrm>
          <a:prstGeom prst="rect">
            <a:avLst/>
          </a:prstGeom>
        </p:spPr>
      </p:pic>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a:t>
            </a:r>
            <a:r>
              <a:rPr lang="en-US" sz="4900" b="1" dirty="0" err="1">
                <a:solidFill>
                  <a:schemeClr val="bg1"/>
                </a:solidFill>
              </a:rPr>
              <a:t>Behaviour</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7639412" y="1260595"/>
            <a:ext cx="4206605" cy="2651990"/>
          </a:xfrm>
          <a:prstGeom prst="rect">
            <a:avLst/>
          </a:prstGeom>
        </p:spPr>
      </p:pic>
      <p:pic>
        <p:nvPicPr>
          <p:cNvPr id="2" name="Picture 1">
            <a:extLst>
              <a:ext uri="{FF2B5EF4-FFF2-40B4-BE49-F238E27FC236}">
                <a16:creationId xmlns:a16="http://schemas.microsoft.com/office/drawing/2014/main" id="{70A7102D-56A4-FBA7-99B5-4293C913AB89}"/>
              </a:ext>
            </a:extLst>
          </p:cNvPr>
          <p:cNvPicPr>
            <a:picLocks noChangeAspect="1"/>
          </p:cNvPicPr>
          <p:nvPr/>
        </p:nvPicPr>
        <p:blipFill>
          <a:blip r:embed="rId7"/>
          <a:stretch>
            <a:fillRect/>
          </a:stretch>
        </p:blipFill>
        <p:spPr>
          <a:xfrm>
            <a:off x="166273" y="1260595"/>
            <a:ext cx="7368565" cy="5465074"/>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3"/>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4"/>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skirt or pinafore</a:t>
            </a:r>
          </a:p>
          <a:p>
            <a:r>
              <a:rPr lang="en-US" sz="1800" dirty="0"/>
              <a:t>Dark grey tailored knee length shorts in the summer (optional)</a:t>
            </a:r>
          </a:p>
          <a:p>
            <a:r>
              <a:rPr lang="en-US" sz="1800" dirty="0"/>
              <a:t>Red and white checked dress in the summer (optional)</a:t>
            </a:r>
          </a:p>
          <a:p>
            <a:r>
              <a:rPr lang="en-US" sz="1800" dirty="0"/>
              <a:t>White shirt </a:t>
            </a:r>
            <a:r>
              <a:rPr lang="en-US" sz="1800" b="1" dirty="0">
                <a:highlight>
                  <a:srgbClr val="FFFF00"/>
                </a:highlight>
              </a:rPr>
              <a:t>(not polo shirt)</a:t>
            </a:r>
          </a:p>
          <a:p>
            <a:r>
              <a:rPr lang="en-US" sz="1800" dirty="0"/>
              <a:t>Grey sweatshirt with the academy logo </a:t>
            </a:r>
          </a:p>
          <a:p>
            <a:r>
              <a:rPr lang="en-US" sz="1800" dirty="0"/>
              <a:t>Grey cardigans with the academy logo</a:t>
            </a:r>
          </a:p>
          <a:p>
            <a:r>
              <a:rPr lang="en-US" sz="1800" dirty="0"/>
              <a:t>Socks and tights need to be plain black, grey or white</a:t>
            </a:r>
          </a:p>
          <a:p>
            <a:r>
              <a:rPr lang="en-US" sz="1800" dirty="0"/>
              <a:t>EHA tie</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will be asked to change into </a:t>
            </a:r>
            <a:r>
              <a:rPr lang="en-US" sz="2200" dirty="0" err="1"/>
              <a:t>plimsolls</a:t>
            </a:r>
            <a:r>
              <a:rPr lang="en-US" sz="2200" dirty="0"/>
              <a:t> for the rest of the school day.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a:normAutofit lnSpcReduction="10000"/>
          </a:bodyPr>
          <a:lstStyle/>
          <a:p>
            <a:r>
              <a:rPr lang="en-GB" dirty="0"/>
              <a:t>White T-shirt (no logo)</a:t>
            </a:r>
          </a:p>
          <a:p>
            <a:r>
              <a:rPr lang="en-GB" dirty="0"/>
              <a:t>Black Enfield Height PE sweatshirt</a:t>
            </a:r>
            <a:endParaRPr lang="en-US" dirty="0"/>
          </a:p>
          <a:p>
            <a:r>
              <a:rPr lang="en-US" dirty="0"/>
              <a:t>Plain black shorts or black jogging bottoms</a:t>
            </a:r>
          </a:p>
          <a:p>
            <a:r>
              <a:rPr lang="en-US" dirty="0"/>
              <a:t>Black </a:t>
            </a:r>
            <a:r>
              <a:rPr lang="en-US" dirty="0" err="1"/>
              <a:t>plimsolls</a:t>
            </a:r>
            <a:r>
              <a:rPr lang="en-US" dirty="0"/>
              <a:t> (indoor) Black trainers (outdoor)</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Smiths </a:t>
            </a:r>
            <a:r>
              <a:rPr lang="en-US" dirty="0" err="1"/>
              <a:t>Schoolwear</a:t>
            </a:r>
            <a:r>
              <a:rPr lang="en-US" dirty="0"/>
              <a:t> on Lancaster Road –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a:t>
            </a:r>
            <a:r>
              <a:rPr lang="en-GB" sz="3600" dirty="0">
                <a:highlight>
                  <a:srgbClr val="FFFF00"/>
                </a:highlight>
              </a:rPr>
              <a:t>(Logins have been given out)</a:t>
            </a: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884022" y="1361440"/>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t>KS1</a:t>
            </a:r>
            <a:r>
              <a:rPr lang="en-GB" sz="2000" dirty="0"/>
              <a:t> – adults need to sign that they have read daily and can write a comment 2/3times a week. </a:t>
            </a:r>
          </a:p>
          <a:p>
            <a:r>
              <a:rPr lang="en-GB" sz="2000" b="1" dirty="0"/>
              <a:t>LKS2</a:t>
            </a:r>
            <a:r>
              <a:rPr lang="en-GB" sz="2000" dirty="0"/>
              <a:t> – adults needs to sign once a week and child can complete comments for rest of week. </a:t>
            </a:r>
          </a:p>
          <a:p>
            <a:r>
              <a:rPr lang="en-GB" sz="2000" b="1" dirty="0"/>
              <a:t>UKS2</a:t>
            </a:r>
            <a:r>
              <a:rPr lang="en-GB" sz="20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Curriculum </a:t>
            </a:r>
            <a:br>
              <a:rPr lang="en-US" b="1"/>
            </a:br>
            <a:endParaRPr lang="en-GB" b="1"/>
          </a:p>
        </p:txBody>
      </p:sp>
      <p:pic>
        <p:nvPicPr>
          <p:cNvPr id="3" name="Picture 2" descr="Text&#10;&#10;Description automatically generated">
            <a:extLst>
              <a:ext uri="{FF2B5EF4-FFF2-40B4-BE49-F238E27FC236}">
                <a16:creationId xmlns:a16="http://schemas.microsoft.com/office/drawing/2014/main" id="{556FF27B-0560-D21B-F1CA-DB5CD0A8314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D585431-A1AC-AAB6-C408-BD266AA44E5E}"/>
              </a:ext>
            </a:extLst>
          </p:cNvPr>
          <p:cNvPicPr>
            <a:picLocks noChangeAspect="1"/>
          </p:cNvPicPr>
          <p:nvPr/>
        </p:nvPicPr>
        <p:blipFill>
          <a:blip r:embed="rId3"/>
          <a:srcRect l="21138" t="22516" r="23388" b="7943"/>
          <a:stretch/>
        </p:blipFill>
        <p:spPr>
          <a:xfrm>
            <a:off x="1497723" y="1038851"/>
            <a:ext cx="8245367" cy="5811215"/>
          </a:xfrm>
          <a:prstGeom prst="rect">
            <a:avLst/>
          </a:prstGeom>
        </p:spPr>
      </p:pic>
    </p:spTree>
    <p:extLst>
      <p:ext uri="{BB962C8B-B14F-4D97-AF65-F5344CB8AC3E}">
        <p14:creationId xmlns:p14="http://schemas.microsoft.com/office/powerpoint/2010/main" val="3695612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 y="325369"/>
            <a:ext cx="4368602" cy="1956841"/>
          </a:xfrm>
        </p:spPr>
        <p:txBody>
          <a:bodyPr anchor="b">
            <a:normAutofit/>
          </a:bodyPr>
          <a:lstStyle/>
          <a:p>
            <a:r>
              <a:rPr lang="en-US" sz="5400" b="1"/>
              <a:t>English</a:t>
            </a:r>
            <a:endParaRPr lang="en-GB" sz="5400" b="1"/>
          </a:p>
        </p:txBody>
      </p:sp>
      <p:pic>
        <p:nvPicPr>
          <p:cNvPr id="4" name="Picture 3" descr="Text&#10;&#10;Description automatically generated">
            <a:extLst>
              <a:ext uri="{FF2B5EF4-FFF2-40B4-BE49-F238E27FC236}">
                <a16:creationId xmlns:a16="http://schemas.microsoft.com/office/drawing/2014/main" id="{C5E294E3-81FD-A2D8-15EE-B92B120BABC5}"/>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8" name="Content Placeholder 2">
            <a:extLst>
              <a:ext uri="{FF2B5EF4-FFF2-40B4-BE49-F238E27FC236}">
                <a16:creationId xmlns:a16="http://schemas.microsoft.com/office/drawing/2014/main" id="{178C3041-3177-F86D-7851-ED5CABBC1155}"/>
              </a:ext>
            </a:extLst>
          </p:cNvPr>
          <p:cNvSpPr>
            <a:spLocks noGrp="1"/>
          </p:cNvSpPr>
          <p:nvPr>
            <p:ph idx="1"/>
          </p:nvPr>
        </p:nvSpPr>
        <p:spPr>
          <a:xfrm>
            <a:off x="640080" y="3176862"/>
            <a:ext cx="6028734" cy="3320668"/>
          </a:xfrm>
        </p:spPr>
        <p:txBody>
          <a:bodyPr>
            <a:normAutofit/>
          </a:bodyPr>
          <a:lstStyle/>
          <a:p>
            <a:pPr marL="0" indent="0">
              <a:buNone/>
            </a:pPr>
            <a:r>
              <a:rPr lang="en-GB" sz="2200"/>
              <a:t>Ted Hughes- The Iron Man </a:t>
            </a:r>
          </a:p>
          <a:p>
            <a:pPr marL="0" indent="0">
              <a:buNone/>
            </a:pPr>
            <a:r>
              <a:rPr lang="en-GB" sz="2200"/>
              <a:t>Fiction- Narrative about the disappearance of the Iron Man</a:t>
            </a:r>
          </a:p>
          <a:p>
            <a:pPr marL="0" indent="0">
              <a:buNone/>
            </a:pPr>
            <a:r>
              <a:rPr lang="en-GB" sz="2200"/>
              <a:t>Non-fiction- Newspaper report about the Iron Man</a:t>
            </a:r>
          </a:p>
          <a:p>
            <a:pPr marL="0" indent="0">
              <a:buNone/>
            </a:pPr>
            <a:r>
              <a:rPr lang="en-GB" sz="2200"/>
              <a:t>Year 4 expectations follow on from Year 3</a:t>
            </a:r>
          </a:p>
          <a:p>
            <a:pPr marL="0" indent="0">
              <a:buNone/>
            </a:pPr>
            <a:endParaRPr lang="en-GB" sz="2200"/>
          </a:p>
        </p:txBody>
      </p:sp>
      <p:pic>
        <p:nvPicPr>
          <p:cNvPr id="9" name="Picture 8">
            <a:extLst>
              <a:ext uri="{FF2B5EF4-FFF2-40B4-BE49-F238E27FC236}">
                <a16:creationId xmlns:a16="http://schemas.microsoft.com/office/drawing/2014/main" id="{8C008B83-EC7D-4926-D09D-B8E002BDF9A8}"/>
              </a:ext>
            </a:extLst>
          </p:cNvPr>
          <p:cNvPicPr>
            <a:picLocks noChangeAspect="1"/>
          </p:cNvPicPr>
          <p:nvPr/>
        </p:nvPicPr>
        <p:blipFill>
          <a:blip r:embed="rId4"/>
          <a:stretch>
            <a:fillRect/>
          </a:stretch>
        </p:blipFill>
        <p:spPr>
          <a:xfrm>
            <a:off x="6917654" y="809625"/>
            <a:ext cx="3362325" cy="5238750"/>
          </a:xfrm>
          <a:prstGeom prst="rect">
            <a:avLst/>
          </a:prstGeom>
        </p:spPr>
      </p:pic>
    </p:spTree>
    <p:extLst>
      <p:ext uri="{BB962C8B-B14F-4D97-AF65-F5344CB8AC3E}">
        <p14:creationId xmlns:p14="http://schemas.microsoft.com/office/powerpoint/2010/main" val="63635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554545"/>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Roman Britain Interactive Workshop- 24.09.25</a:t>
            </a:r>
          </a:p>
          <a:p>
            <a:pPr marL="457200" indent="-457200">
              <a:buFont typeface="Arial" panose="020B0604020202020204" pitchFamily="34" charset="0"/>
              <a:buChar char="•"/>
            </a:pPr>
            <a:r>
              <a:rPr lang="en-GB" sz="3200" dirty="0" err="1"/>
              <a:t>GeoBus</a:t>
            </a:r>
            <a:r>
              <a:rPr lang="en-GB" sz="3200" dirty="0"/>
              <a:t>- 20.10.25</a:t>
            </a:r>
          </a:p>
          <a:p>
            <a:pPr marL="457200" indent="-457200">
              <a:buFont typeface="Arial" panose="020B0604020202020204" pitchFamily="34" charset="0"/>
              <a:buChar char="•"/>
            </a:pPr>
            <a:r>
              <a:rPr lang="en-GB" sz="3200" dirty="0"/>
              <a:t>Local Walk</a:t>
            </a:r>
          </a:p>
          <a:p>
            <a:pPr marL="457200" indent="-457200">
              <a:buFont typeface="Arial" panose="020B0604020202020204" pitchFamily="34" charset="0"/>
              <a:buChar char="•"/>
            </a:pPr>
            <a:endParaRPr lang="en-GB" sz="3200" dirty="0">
              <a:highlight>
                <a:srgbClr val="FFFF00"/>
              </a:highlight>
            </a:endParaRP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30720-2886-6097-CA35-3941C241D475}"/>
              </a:ext>
            </a:extLst>
          </p:cNvPr>
          <p:cNvSpPr>
            <a:spLocks noGrp="1"/>
          </p:cNvSpPr>
          <p:nvPr>
            <p:ph type="ctrTitle"/>
          </p:nvPr>
        </p:nvSpPr>
        <p:spPr>
          <a:xfrm>
            <a:off x="1524000" y="233679"/>
            <a:ext cx="9144000" cy="1091883"/>
          </a:xfrm>
        </p:spPr>
        <p:txBody>
          <a:bodyPr/>
          <a:lstStyle/>
          <a:p>
            <a:r>
              <a:rPr lang="en-GB" b="1" dirty="0">
                <a:latin typeface="Comic Sans MS" panose="030F0702030302020204" pitchFamily="66" charset="0"/>
                <a:cs typeface="Arial" panose="020B0604020202020204" pitchFamily="34" charset="0"/>
              </a:rPr>
              <a:t>Young Voices 2026</a:t>
            </a:r>
          </a:p>
        </p:txBody>
      </p:sp>
      <p:pic>
        <p:nvPicPr>
          <p:cNvPr id="3074" name="Picture 2" descr="Young Voices">
            <a:extLst>
              <a:ext uri="{FF2B5EF4-FFF2-40B4-BE49-F238E27FC236}">
                <a16:creationId xmlns:a16="http://schemas.microsoft.com/office/drawing/2014/main" id="{B6A0E63B-6411-5E86-166A-F6858846CD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8082"/>
            <a:ext cx="12192000" cy="3646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216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325120" y="240665"/>
            <a:ext cx="11694160" cy="4351338"/>
          </a:xfrm>
        </p:spPr>
        <p:txBody>
          <a:bodyPr>
            <a:normAutofit/>
          </a:bodyPr>
          <a:lstStyle/>
          <a:p>
            <a:pPr marL="0" indent="0" algn="ctr">
              <a:buNone/>
            </a:pPr>
            <a:r>
              <a:rPr lang="en-GB" sz="2600" dirty="0">
                <a:latin typeface="Comic Sans MS" panose="030F0702030302020204" pitchFamily="66" charset="0"/>
              </a:rPr>
              <a:t>On </a:t>
            </a:r>
            <a:r>
              <a:rPr lang="en-GB" sz="2600" b="1" dirty="0">
                <a:latin typeface="Comic Sans MS" panose="030F0702030302020204" pitchFamily="66" charset="0"/>
              </a:rPr>
              <a:t>Wednesday 21</a:t>
            </a:r>
            <a:r>
              <a:rPr lang="en-GB" sz="2600" b="1" baseline="30000" dirty="0">
                <a:latin typeface="Comic Sans MS" panose="030F0702030302020204" pitchFamily="66" charset="0"/>
              </a:rPr>
              <a:t>st</a:t>
            </a:r>
            <a:r>
              <a:rPr lang="en-GB" sz="2600" b="1" dirty="0">
                <a:latin typeface="Comic Sans MS" panose="030F0702030302020204" pitchFamily="66" charset="0"/>
              </a:rPr>
              <a:t> January 2026</a:t>
            </a:r>
            <a:r>
              <a:rPr lang="en-GB" sz="2600" dirty="0">
                <a:latin typeface="Comic Sans MS" panose="030F0702030302020204" pitchFamily="66" charset="0"/>
              </a:rPr>
              <a:t>, Year 4 are invited to take part in a concert at the </a:t>
            </a:r>
            <a:r>
              <a:rPr lang="en-GB" sz="2600" b="1" dirty="0">
                <a:latin typeface="Comic Sans MS" panose="030F0702030302020204" pitchFamily="66" charset="0"/>
              </a:rPr>
              <a:t>O2 Arena</a:t>
            </a:r>
            <a:r>
              <a:rPr lang="en-GB" sz="2600" dirty="0">
                <a:latin typeface="Comic Sans MS" panose="030F0702030302020204" pitchFamily="66" charset="0"/>
              </a:rPr>
              <a:t> held by </a:t>
            </a:r>
            <a:r>
              <a:rPr lang="en-GB" sz="2600" b="1" dirty="0">
                <a:latin typeface="Comic Sans MS" panose="030F0702030302020204" pitchFamily="66" charset="0"/>
              </a:rPr>
              <a:t>Young Voices</a:t>
            </a:r>
            <a:r>
              <a:rPr lang="en-GB" sz="2600" dirty="0">
                <a:latin typeface="Comic Sans MS" panose="030F0702030302020204" pitchFamily="66" charset="0"/>
              </a:rPr>
              <a:t>, an organisation which runs “the largest school choir concerts in the world”.</a:t>
            </a:r>
          </a:p>
          <a:p>
            <a:pPr marL="0" indent="0" algn="ctr">
              <a:buNone/>
            </a:pPr>
            <a:r>
              <a:rPr lang="en-GB" sz="2600" dirty="0">
                <a:latin typeface="Comic Sans MS" panose="030F0702030302020204" pitchFamily="66" charset="0"/>
              </a:rPr>
              <a:t>The 2026 event will be extra special, being a milestone year for Young Voices as it celebrates its 30</a:t>
            </a:r>
            <a:r>
              <a:rPr lang="en-GB" sz="2600" baseline="30000" dirty="0">
                <a:latin typeface="Comic Sans MS" panose="030F0702030302020204" pitchFamily="66" charset="0"/>
              </a:rPr>
              <a:t>th</a:t>
            </a:r>
            <a:r>
              <a:rPr lang="en-GB" sz="2600" dirty="0">
                <a:latin typeface="Comic Sans MS" panose="030F0702030302020204" pitchFamily="66" charset="0"/>
              </a:rPr>
              <a:t> anniversary!</a:t>
            </a:r>
          </a:p>
          <a:p>
            <a:pPr marL="0" indent="0" algn="ctr">
              <a:buNone/>
            </a:pPr>
            <a:r>
              <a:rPr lang="en-GB" sz="2600" dirty="0">
                <a:latin typeface="Comic Sans MS" panose="030F0702030302020204" pitchFamily="66" charset="0"/>
              </a:rPr>
              <a:t>As usual, it is </a:t>
            </a:r>
            <a:r>
              <a:rPr lang="en-GB" sz="2600" b="1" dirty="0">
                <a:latin typeface="Comic Sans MS" panose="030F0702030302020204" pitchFamily="66" charset="0"/>
              </a:rPr>
              <a:t>free </a:t>
            </a:r>
            <a:r>
              <a:rPr lang="en-GB" sz="2600" dirty="0">
                <a:latin typeface="Comic Sans MS" panose="030F0702030302020204" pitchFamily="66" charset="0"/>
              </a:rPr>
              <a:t>for our children to take part.</a:t>
            </a:r>
          </a:p>
        </p:txBody>
      </p:sp>
      <p:pic>
        <p:nvPicPr>
          <p:cNvPr id="2050" name="Picture 2" descr="Young Voices">
            <a:extLst>
              <a:ext uri="{FF2B5EF4-FFF2-40B4-BE49-F238E27FC236}">
                <a16:creationId xmlns:a16="http://schemas.microsoft.com/office/drawing/2014/main" id="{F786847B-EC48-8E27-131D-799BD98486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280" y="3039277"/>
            <a:ext cx="3637280" cy="365351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O2 Arena - Wikipedia">
            <a:extLst>
              <a:ext uri="{FF2B5EF4-FFF2-40B4-BE49-F238E27FC236}">
                <a16:creationId xmlns:a16="http://schemas.microsoft.com/office/drawing/2014/main" id="{8B3DCCEB-2060-C6B3-EE78-13D736C60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7940" y="3039277"/>
            <a:ext cx="5407660" cy="3605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872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248920" y="83011"/>
            <a:ext cx="11694160" cy="4351338"/>
          </a:xfrm>
        </p:spPr>
        <p:txBody>
          <a:bodyPr>
            <a:normAutofit/>
          </a:bodyPr>
          <a:lstStyle/>
          <a:p>
            <a:pPr marL="0" indent="0" algn="ctr">
              <a:buNone/>
            </a:pPr>
            <a:r>
              <a:rPr lang="en-GB" sz="2600" b="1" u="sng" dirty="0">
                <a:latin typeface="Comic Sans MS" panose="030F0702030302020204" pitchFamily="66" charset="0"/>
              </a:rPr>
              <a:t>The concert</a:t>
            </a:r>
          </a:p>
          <a:p>
            <a:pPr marL="0" indent="0" algn="ctr">
              <a:buNone/>
            </a:pPr>
            <a:r>
              <a:rPr lang="en-GB" sz="2600" dirty="0">
                <a:latin typeface="Comic Sans MS" panose="030F0702030302020204" pitchFamily="66" charset="0"/>
              </a:rPr>
              <a:t>On the big day, our singers will rehearse as part of a choir of up to 8,000 children from schools across London and the south-east, including our sister primary schools.</a:t>
            </a:r>
          </a:p>
          <a:p>
            <a:pPr marL="0" indent="0" algn="ctr">
              <a:buNone/>
            </a:pPr>
            <a:r>
              <a:rPr lang="en-GB" sz="2600" dirty="0">
                <a:latin typeface="Comic Sans MS" panose="030F0702030302020204" pitchFamily="66" charset="0"/>
              </a:rPr>
              <a:t>In the months leading up to the event, Mr. </a:t>
            </a:r>
            <a:r>
              <a:rPr lang="en-GB" sz="2600">
                <a:latin typeface="Comic Sans MS" panose="030F0702030302020204" pitchFamily="66" charset="0"/>
              </a:rPr>
              <a:t>Okine </a:t>
            </a:r>
            <a:r>
              <a:rPr lang="en-GB" sz="2600" dirty="0">
                <a:latin typeface="Comic Sans MS" panose="030F0702030302020204" pitchFamily="66" charset="0"/>
              </a:rPr>
              <a:t>will be teaching the repertoire of songs written and arranged for the concert.</a:t>
            </a:r>
          </a:p>
          <a:p>
            <a:pPr marL="0" indent="0" algn="ctr">
              <a:buNone/>
            </a:pPr>
            <a:r>
              <a:rPr lang="en-GB" sz="2600" dirty="0">
                <a:latin typeface="Comic Sans MS" panose="030F0702030302020204" pitchFamily="66" charset="0"/>
              </a:rPr>
              <a:t>We will go to and from the venue </a:t>
            </a:r>
            <a:r>
              <a:rPr lang="en-GB" sz="2600" b="1" dirty="0">
                <a:latin typeface="Comic Sans MS" panose="030F0702030302020204" pitchFamily="66" charset="0"/>
              </a:rPr>
              <a:t>by coach</a:t>
            </a:r>
            <a:r>
              <a:rPr lang="en-GB" sz="2600" dirty="0">
                <a:latin typeface="Comic Sans MS" panose="030F0702030302020204" pitchFamily="66" charset="0"/>
              </a:rPr>
              <a:t>.</a:t>
            </a:r>
          </a:p>
        </p:txBody>
      </p:sp>
      <p:pic>
        <p:nvPicPr>
          <p:cNvPr id="2" name="Picture 2" descr="Young Voices">
            <a:extLst>
              <a:ext uri="{FF2B5EF4-FFF2-40B4-BE49-F238E27FC236}">
                <a16:creationId xmlns:a16="http://schemas.microsoft.com/office/drawing/2014/main" id="{FD60E709-2253-7EBF-A22A-FBFA1C2805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280" y="3081317"/>
            <a:ext cx="3637280" cy="36535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he O2 Arena - Wikipedia">
            <a:extLst>
              <a:ext uri="{FF2B5EF4-FFF2-40B4-BE49-F238E27FC236}">
                <a16:creationId xmlns:a16="http://schemas.microsoft.com/office/drawing/2014/main" id="{A3404F2F-154A-3579-A6BE-E3B0235DA3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7940" y="3081317"/>
            <a:ext cx="5407660" cy="3605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944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topsley Community Primary School - Arbor">
            <a:extLst>
              <a:ext uri="{FF2B5EF4-FFF2-40B4-BE49-F238E27FC236}">
                <a16:creationId xmlns:a16="http://schemas.microsoft.com/office/drawing/2014/main" id="{4E17E89F-C226-9281-9642-25A87E03E3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8414" y="425669"/>
            <a:ext cx="6432331" cy="643233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132080" y="189864"/>
            <a:ext cx="7366000" cy="6800216"/>
          </a:xfrm>
        </p:spPr>
        <p:txBody>
          <a:bodyPr>
            <a:normAutofit lnSpcReduction="10000"/>
          </a:bodyPr>
          <a:lstStyle/>
          <a:p>
            <a:pPr marL="0" indent="0" algn="ctr">
              <a:buNone/>
            </a:pPr>
            <a:r>
              <a:rPr lang="en-GB" sz="2600" b="1" u="sng" dirty="0">
                <a:latin typeface="Comic Sans MS" panose="030F0702030302020204" pitchFamily="66" charset="0"/>
              </a:rPr>
              <a:t>Tickets</a:t>
            </a:r>
          </a:p>
          <a:p>
            <a:pPr marL="0" indent="0" algn="ctr">
              <a:buNone/>
            </a:pPr>
            <a:r>
              <a:rPr lang="en-GB" sz="2600" dirty="0">
                <a:latin typeface="Comic Sans MS" panose="030F0702030302020204" pitchFamily="66" charset="0"/>
              </a:rPr>
              <a:t>For family members interested in attending the concert as an audience member, tickets are available at the cost of </a:t>
            </a:r>
            <a:r>
              <a:rPr lang="en-GB" sz="2600" b="1" dirty="0">
                <a:latin typeface="Comic Sans MS" panose="030F0702030302020204" pitchFamily="66" charset="0"/>
              </a:rPr>
              <a:t>£27 per person</a:t>
            </a:r>
            <a:r>
              <a:rPr lang="en-GB" sz="2600" dirty="0">
                <a:latin typeface="Comic Sans MS" panose="030F0702030302020204" pitchFamily="66" charset="0"/>
              </a:rPr>
              <a:t>.</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Payment for these will be through </a:t>
            </a:r>
            <a:r>
              <a:rPr lang="en-GB" sz="2600" b="1" dirty="0">
                <a:latin typeface="Comic Sans MS" panose="030F0702030302020204" pitchFamily="66" charset="0"/>
              </a:rPr>
              <a:t>Arbor </a:t>
            </a:r>
            <a:r>
              <a:rPr lang="en-GB" sz="2600" dirty="0">
                <a:latin typeface="Comic Sans MS" panose="030F0702030302020204" pitchFamily="66" charset="0"/>
              </a:rPr>
              <a:t>and should be made no later than </a:t>
            </a:r>
            <a:r>
              <a:rPr lang="en-GB" sz="2600" b="1" dirty="0">
                <a:latin typeface="Comic Sans MS" panose="030F0702030302020204" pitchFamily="66" charset="0"/>
              </a:rPr>
              <a:t>Friday 26</a:t>
            </a:r>
            <a:r>
              <a:rPr lang="en-GB" sz="2600" b="1" baseline="30000" dirty="0">
                <a:latin typeface="Comic Sans MS" panose="030F0702030302020204" pitchFamily="66" charset="0"/>
              </a:rPr>
              <a:t>th</a:t>
            </a:r>
            <a:r>
              <a:rPr lang="en-GB" sz="2600" b="1" dirty="0">
                <a:latin typeface="Comic Sans MS" panose="030F0702030302020204" pitchFamily="66" charset="0"/>
              </a:rPr>
              <a:t> September</a:t>
            </a:r>
            <a:r>
              <a:rPr lang="en-GB" sz="2600" dirty="0">
                <a:latin typeface="Comic Sans MS" panose="030F0702030302020204" pitchFamily="66" charset="0"/>
              </a:rPr>
              <a:t>. As you can imagine, these events are highly popular so tickets are subject to availability, which is why we’re letting you know now.</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If you don’t order tickets through school by this date and still wish to attend then you will have to contact the O2 Arena box office to purchase tickets, if there are any left. Please bear in mind that this option is more expensive due to additional charges.</a:t>
            </a:r>
          </a:p>
        </p:txBody>
      </p:sp>
    </p:spTree>
    <p:extLst>
      <p:ext uri="{BB962C8B-B14F-4D97-AF65-F5344CB8AC3E}">
        <p14:creationId xmlns:p14="http://schemas.microsoft.com/office/powerpoint/2010/main" val="1086441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142590" y="57784"/>
            <a:ext cx="7162100" cy="6800216"/>
          </a:xfrm>
        </p:spPr>
        <p:txBody>
          <a:bodyPr>
            <a:normAutofit/>
          </a:bodyPr>
          <a:lstStyle/>
          <a:p>
            <a:pPr marL="0" indent="0" algn="ctr">
              <a:buNone/>
            </a:pPr>
            <a:r>
              <a:rPr lang="en-GB" sz="2600" b="1" u="sng" dirty="0">
                <a:latin typeface="Comic Sans MS" panose="030F0702030302020204" pitchFamily="66" charset="0"/>
              </a:rPr>
              <a:t>After the concert</a:t>
            </a:r>
          </a:p>
          <a:p>
            <a:pPr marL="0" indent="0" algn="ctr">
              <a:buNone/>
            </a:pPr>
            <a:r>
              <a:rPr lang="en-GB" sz="2600" dirty="0">
                <a:latin typeface="Comic Sans MS" panose="030F0702030302020204" pitchFamily="66" charset="0"/>
              </a:rPr>
              <a:t>Whether you choose to attend the concert or not, the expectation is that your child will be picked up after the concert has finished and they have been brought back to school, which will be at </a:t>
            </a:r>
            <a:r>
              <a:rPr lang="en-GB" sz="2600" b="1" dirty="0">
                <a:latin typeface="Comic Sans MS" panose="030F0702030302020204" pitchFamily="66" charset="0"/>
              </a:rPr>
              <a:t>approximately 11pm</a:t>
            </a:r>
            <a:r>
              <a:rPr lang="en-GB" sz="2600" dirty="0">
                <a:latin typeface="Comic Sans MS" panose="030F0702030302020204" pitchFamily="66" charset="0"/>
              </a:rPr>
              <a:t>.</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With this in mind, your child may come into school at </a:t>
            </a:r>
            <a:r>
              <a:rPr lang="en-GB" sz="2600" b="1" dirty="0">
                <a:latin typeface="Comic Sans MS" panose="030F0702030302020204" pitchFamily="66" charset="0"/>
              </a:rPr>
              <a:t>10.30am the morning after (Thursday 22</a:t>
            </a:r>
            <a:r>
              <a:rPr lang="en-GB" sz="2600" b="1" baseline="30000" dirty="0">
                <a:latin typeface="Comic Sans MS" panose="030F0702030302020204" pitchFamily="66" charset="0"/>
              </a:rPr>
              <a:t>nd</a:t>
            </a:r>
            <a:r>
              <a:rPr lang="en-GB" sz="2600" b="1" dirty="0">
                <a:latin typeface="Comic Sans MS" panose="030F0702030302020204" pitchFamily="66" charset="0"/>
              </a:rPr>
              <a:t> January).</a:t>
            </a:r>
          </a:p>
          <a:p>
            <a:pPr marL="0" indent="0" algn="ctr">
              <a:buNone/>
            </a:pPr>
            <a:endParaRPr lang="en-GB" sz="2600" b="1" dirty="0">
              <a:latin typeface="Comic Sans MS" panose="030F0702030302020204" pitchFamily="66" charset="0"/>
            </a:endParaRPr>
          </a:p>
          <a:p>
            <a:pPr marL="0" indent="0" algn="ctr">
              <a:buNone/>
            </a:pPr>
            <a:r>
              <a:rPr lang="en-GB" sz="2600" dirty="0">
                <a:latin typeface="Comic Sans MS" panose="030F0702030302020204" pitchFamily="66" charset="0"/>
              </a:rPr>
              <a:t>It is a long day but the sense of achievement and joy from being part of such a great experience will be more than worth it! Check the image from the last event to get a feel for the scale of the event and the excitement that comes with it.</a:t>
            </a:r>
          </a:p>
        </p:txBody>
      </p:sp>
      <p:pic>
        <p:nvPicPr>
          <p:cNvPr id="2" name="Picture 1">
            <a:extLst>
              <a:ext uri="{FF2B5EF4-FFF2-40B4-BE49-F238E27FC236}">
                <a16:creationId xmlns:a16="http://schemas.microsoft.com/office/drawing/2014/main" id="{80E3A295-1464-10EC-BFE9-D548569932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644341" y="1113591"/>
            <a:ext cx="6179318" cy="4630819"/>
          </a:xfrm>
          <a:prstGeom prst="rect">
            <a:avLst/>
          </a:prstGeom>
        </p:spPr>
      </p:pic>
    </p:spTree>
    <p:extLst>
      <p:ext uri="{BB962C8B-B14F-4D97-AF65-F5344CB8AC3E}">
        <p14:creationId xmlns:p14="http://schemas.microsoft.com/office/powerpoint/2010/main" val="1969266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The National Curriculum - ATHERSLEY SOUTH PRIMARY">
            <a:extLst>
              <a:ext uri="{FF2B5EF4-FFF2-40B4-BE49-F238E27FC236}">
                <a16:creationId xmlns:a16="http://schemas.microsoft.com/office/drawing/2014/main" id="{E3EA1A65-4FA6-77C0-1C56-C6D5E1CEB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34" y="2763230"/>
            <a:ext cx="4773603" cy="427607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The national curriculum in England - Framework document">
            <a:extLst>
              <a:ext uri="{FF2B5EF4-FFF2-40B4-BE49-F238E27FC236}">
                <a16:creationId xmlns:a16="http://schemas.microsoft.com/office/drawing/2014/main" id="{AB74D4D9-81B0-77F4-3584-6E59261E5D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3269"/>
            <a:ext cx="4801749" cy="285464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9740C3C3-D7D2-44E0-F49B-72DCA858BD03}"/>
              </a:ext>
            </a:extLst>
          </p:cNvPr>
          <p:cNvSpPr>
            <a:spLocks noGrp="1"/>
          </p:cNvSpPr>
          <p:nvPr>
            <p:ph idx="1"/>
          </p:nvPr>
        </p:nvSpPr>
        <p:spPr>
          <a:xfrm>
            <a:off x="5339255" y="57784"/>
            <a:ext cx="6761228" cy="6800216"/>
          </a:xfrm>
        </p:spPr>
        <p:txBody>
          <a:bodyPr>
            <a:normAutofit/>
          </a:bodyPr>
          <a:lstStyle/>
          <a:p>
            <a:pPr marL="0" indent="0" algn="ctr">
              <a:buNone/>
            </a:pPr>
            <a:r>
              <a:rPr lang="en-GB" sz="2600" b="1" u="sng" dirty="0">
                <a:latin typeface="Comic Sans MS" panose="030F0702030302020204" pitchFamily="66" charset="0"/>
              </a:rPr>
              <a:t>The National Curriculum</a:t>
            </a: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The Young Voices experience complements the children’s music learning as, according to the National Curriculum for music…</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“Children should be taught to:</a:t>
            </a:r>
          </a:p>
          <a:p>
            <a:pPr marL="0" indent="0" algn="ctr">
              <a:buNone/>
            </a:pPr>
            <a:endParaRPr lang="en-GB" sz="2600" dirty="0">
              <a:latin typeface="Comic Sans MS" panose="030F0702030302020204" pitchFamily="66" charset="0"/>
            </a:endParaRPr>
          </a:p>
          <a:p>
            <a:pPr algn="ctr"/>
            <a:r>
              <a:rPr lang="en-GB" sz="2600" dirty="0">
                <a:highlight>
                  <a:srgbClr val="FFFF00"/>
                </a:highlight>
                <a:latin typeface="Comic Sans MS" panose="030F0702030302020204" pitchFamily="66" charset="0"/>
              </a:rPr>
              <a:t>play and perform in solo and ensemble contexts, using their voices </a:t>
            </a:r>
            <a:r>
              <a:rPr lang="en-GB" sz="2600" dirty="0">
                <a:latin typeface="Comic Sans MS" panose="030F0702030302020204" pitchFamily="66" charset="0"/>
              </a:rPr>
              <a:t>and playing musical instruments with </a:t>
            </a:r>
            <a:r>
              <a:rPr lang="en-GB" sz="2600" dirty="0">
                <a:highlight>
                  <a:srgbClr val="FFFF00"/>
                </a:highlight>
                <a:latin typeface="Comic Sans MS" panose="030F0702030302020204" pitchFamily="66" charset="0"/>
              </a:rPr>
              <a:t>increasing accuracy, fluency, control and expression</a:t>
            </a:r>
          </a:p>
          <a:p>
            <a:pPr marL="0" indent="0" algn="ctr">
              <a:buNone/>
            </a:pPr>
            <a:endParaRPr lang="en-GB" sz="2600" dirty="0">
              <a:highlight>
                <a:srgbClr val="FFFF00"/>
              </a:highlight>
              <a:latin typeface="Comic Sans MS" panose="030F0702030302020204" pitchFamily="66" charset="0"/>
            </a:endParaRPr>
          </a:p>
          <a:p>
            <a:pPr algn="ctr"/>
            <a:r>
              <a:rPr lang="en-GB" sz="2600" dirty="0">
                <a:highlight>
                  <a:srgbClr val="FFFF00"/>
                </a:highlight>
                <a:latin typeface="Comic Sans MS" panose="030F0702030302020204" pitchFamily="66" charset="0"/>
              </a:rPr>
              <a:t>appreciate and understand a wide range of high-quality live and recorded music </a:t>
            </a:r>
            <a:r>
              <a:rPr lang="en-GB" sz="2600" dirty="0">
                <a:latin typeface="Comic Sans MS" panose="030F0702030302020204" pitchFamily="66" charset="0"/>
              </a:rPr>
              <a:t>drawn from different traditions and from great composers and musicians”</a:t>
            </a: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spTree>
    <p:extLst>
      <p:ext uri="{BB962C8B-B14F-4D97-AF65-F5344CB8AC3E}">
        <p14:creationId xmlns:p14="http://schemas.microsoft.com/office/powerpoint/2010/main" val="2265636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740C3C3-D7D2-44E0-F49B-72DCA858BD03}"/>
              </a:ext>
            </a:extLst>
          </p:cNvPr>
          <p:cNvSpPr>
            <a:spLocks noGrp="1"/>
          </p:cNvSpPr>
          <p:nvPr>
            <p:ph idx="1"/>
          </p:nvPr>
        </p:nvSpPr>
        <p:spPr>
          <a:xfrm>
            <a:off x="108820" y="194418"/>
            <a:ext cx="11974359" cy="6800216"/>
          </a:xfrm>
        </p:spPr>
        <p:txBody>
          <a:bodyPr>
            <a:normAutofit/>
          </a:bodyPr>
          <a:lstStyle/>
          <a:p>
            <a:pPr marL="0" indent="0" algn="ctr">
              <a:buNone/>
            </a:pPr>
            <a:r>
              <a:rPr lang="en-GB" sz="2600" b="1" u="sng" dirty="0">
                <a:latin typeface="Comic Sans MS" panose="030F0702030302020204" pitchFamily="66" charset="0"/>
              </a:rPr>
              <a:t>Previous guest performers</a:t>
            </a:r>
            <a:endParaRPr lang="en-GB" sz="2600" dirty="0">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pic>
        <p:nvPicPr>
          <p:cNvPr id="7172" name="Picture 4">
            <a:extLst>
              <a:ext uri="{FF2B5EF4-FFF2-40B4-BE49-F238E27FC236}">
                <a16:creationId xmlns:a16="http://schemas.microsoft.com/office/drawing/2014/main" id="{5AE7FC09-0ABA-E00E-DF0D-47219E52FD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018" y="854364"/>
            <a:ext cx="5896303" cy="589630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a:extLst>
              <a:ext uri="{FF2B5EF4-FFF2-40B4-BE49-F238E27FC236}">
                <a16:creationId xmlns:a16="http://schemas.microsoft.com/office/drawing/2014/main" id="{03B55C54-0629-37C9-C8F8-C514FFD3A5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6626" y="859972"/>
            <a:ext cx="5878286" cy="5878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372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740C3C3-D7D2-44E0-F49B-72DCA858BD03}"/>
              </a:ext>
            </a:extLst>
          </p:cNvPr>
          <p:cNvSpPr>
            <a:spLocks noGrp="1"/>
          </p:cNvSpPr>
          <p:nvPr>
            <p:ph idx="1"/>
          </p:nvPr>
        </p:nvSpPr>
        <p:spPr>
          <a:xfrm>
            <a:off x="108820" y="194418"/>
            <a:ext cx="11974359" cy="6800216"/>
          </a:xfrm>
        </p:spPr>
        <p:txBody>
          <a:bodyPr>
            <a:normAutofit/>
          </a:bodyPr>
          <a:lstStyle/>
          <a:p>
            <a:pPr marL="0" indent="0" algn="ctr">
              <a:buNone/>
            </a:pPr>
            <a:r>
              <a:rPr lang="en-GB" sz="2600" b="1" u="sng" dirty="0">
                <a:latin typeface="Comic Sans MS" panose="030F0702030302020204" pitchFamily="66" charset="0"/>
              </a:rPr>
              <a:t>Last year’s guest performers</a:t>
            </a:r>
            <a:endParaRPr lang="en-GB" sz="2600" dirty="0">
              <a:highlight>
                <a:srgbClr val="FFFF00"/>
              </a:highlight>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pic>
        <p:nvPicPr>
          <p:cNvPr id="2052" name="Picture 4" descr="MC Grammar, Tommy Blaize and Souparnika Nair. Special Guest Artists for YV2025">
            <a:extLst>
              <a:ext uri="{FF2B5EF4-FFF2-40B4-BE49-F238E27FC236}">
                <a16:creationId xmlns:a16="http://schemas.microsoft.com/office/drawing/2014/main" id="{220A12F9-A3A4-D6DB-3804-9B12DA12B9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722538"/>
            <a:ext cx="11669486" cy="44444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935E6F-F534-8157-3640-5F72A65B4D2B}"/>
              </a:ext>
            </a:extLst>
          </p:cNvPr>
          <p:cNvSpPr txBox="1"/>
          <p:nvPr/>
        </p:nvSpPr>
        <p:spPr>
          <a:xfrm>
            <a:off x="489857" y="5211198"/>
            <a:ext cx="4180114" cy="452432"/>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600" b="1" u="sng" dirty="0">
                <a:solidFill>
                  <a:prstClr val="black"/>
                </a:solidFill>
                <a:latin typeface="Comic Sans MS" panose="030F0702030302020204" pitchFamily="66" charset="0"/>
              </a:rPr>
              <a:t>MC Grammar</a:t>
            </a:r>
            <a:endParaRPr kumimoji="0" lang="en-GB" sz="2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TextBox 6">
            <a:extLst>
              <a:ext uri="{FF2B5EF4-FFF2-40B4-BE49-F238E27FC236}">
                <a16:creationId xmlns:a16="http://schemas.microsoft.com/office/drawing/2014/main" id="{8A0F218F-786D-DA05-582B-6FC4EF79C091}"/>
              </a:ext>
            </a:extLst>
          </p:cNvPr>
          <p:cNvSpPr txBox="1"/>
          <p:nvPr/>
        </p:nvSpPr>
        <p:spPr>
          <a:xfrm>
            <a:off x="4212771" y="5254741"/>
            <a:ext cx="3897086" cy="452432"/>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600" b="1" u="sng" dirty="0">
                <a:solidFill>
                  <a:prstClr val="black"/>
                </a:solidFill>
                <a:latin typeface="Comic Sans MS" panose="030F0702030302020204" pitchFamily="66" charset="0"/>
              </a:rPr>
              <a:t>Tommy </a:t>
            </a:r>
            <a:r>
              <a:rPr lang="en-GB" sz="2600" b="1" u="sng" dirty="0" err="1">
                <a:solidFill>
                  <a:prstClr val="black"/>
                </a:solidFill>
                <a:latin typeface="Comic Sans MS" panose="030F0702030302020204" pitchFamily="66" charset="0"/>
              </a:rPr>
              <a:t>Blaize</a:t>
            </a:r>
            <a:endParaRPr kumimoji="0" lang="en-GB" sz="2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8" name="TextBox 7">
            <a:extLst>
              <a:ext uri="{FF2B5EF4-FFF2-40B4-BE49-F238E27FC236}">
                <a16:creationId xmlns:a16="http://schemas.microsoft.com/office/drawing/2014/main" id="{47665651-D941-5F17-1ADC-97BB30AA9660}"/>
              </a:ext>
            </a:extLst>
          </p:cNvPr>
          <p:cNvSpPr txBox="1"/>
          <p:nvPr/>
        </p:nvSpPr>
        <p:spPr>
          <a:xfrm>
            <a:off x="8131628" y="5243855"/>
            <a:ext cx="3897086" cy="452432"/>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600" b="1" u="sng" dirty="0" err="1">
                <a:solidFill>
                  <a:prstClr val="black"/>
                </a:solidFill>
                <a:latin typeface="Comic Sans MS" panose="030F0702030302020204" pitchFamily="66" charset="0"/>
              </a:rPr>
              <a:t>Souparnika</a:t>
            </a:r>
            <a:r>
              <a:rPr lang="en-GB" sz="2600" b="1" u="sng" dirty="0">
                <a:solidFill>
                  <a:prstClr val="black"/>
                </a:solidFill>
                <a:latin typeface="Comic Sans MS" panose="030F0702030302020204" pitchFamily="66" charset="0"/>
              </a:rPr>
              <a:t> Nair</a:t>
            </a:r>
            <a:endParaRPr kumimoji="0" lang="en-GB" sz="2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6489971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07A54-DE46-A042-0A84-1F7A6AE0EA4B}"/>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54DCE0F-54ED-1AFA-63F3-BCB8B673BC13}"/>
              </a:ext>
            </a:extLst>
          </p:cNvPr>
          <p:cNvSpPr>
            <a:spLocks noGrp="1"/>
          </p:cNvSpPr>
          <p:nvPr>
            <p:ph idx="1"/>
          </p:nvPr>
        </p:nvSpPr>
        <p:spPr>
          <a:xfrm>
            <a:off x="108820" y="194418"/>
            <a:ext cx="11974359" cy="578468"/>
          </a:xfrm>
        </p:spPr>
        <p:txBody>
          <a:bodyPr>
            <a:normAutofit/>
          </a:bodyPr>
          <a:lstStyle/>
          <a:p>
            <a:pPr marL="0" indent="0" algn="ctr">
              <a:buNone/>
            </a:pPr>
            <a:r>
              <a:rPr lang="en-GB" sz="2600" b="1" u="sng" dirty="0">
                <a:latin typeface="Comic Sans MS" panose="030F0702030302020204" pitchFamily="66" charset="0"/>
              </a:rPr>
              <a:t>This year’s headline performer (more TBA)</a:t>
            </a:r>
            <a:endParaRPr lang="en-GB" sz="2600" dirty="0">
              <a:highlight>
                <a:srgbClr val="FFFF00"/>
              </a:highlight>
              <a:latin typeface="Comic Sans MS" panose="030F0702030302020204" pitchFamily="66" charset="0"/>
            </a:endParaRPr>
          </a:p>
        </p:txBody>
      </p:sp>
      <p:pic>
        <p:nvPicPr>
          <p:cNvPr id="1026" name="Picture 2" descr="Aneesa looks up to the right, wearing a purple top.">
            <a:extLst>
              <a:ext uri="{FF2B5EF4-FFF2-40B4-BE49-F238E27FC236}">
                <a16:creationId xmlns:a16="http://schemas.microsoft.com/office/drawing/2014/main" id="{DC7A9605-1339-FC68-0CE3-AB866BEE0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7393" y="889907"/>
            <a:ext cx="4229100" cy="42291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672780E-78FA-7623-F35C-5D1296FF9F7F}"/>
              </a:ext>
            </a:extLst>
          </p:cNvPr>
          <p:cNvSpPr txBox="1"/>
          <p:nvPr/>
        </p:nvSpPr>
        <p:spPr>
          <a:xfrm>
            <a:off x="2672080" y="6018014"/>
            <a:ext cx="7335520" cy="461665"/>
          </a:xfrm>
          <a:prstGeom prst="rect">
            <a:avLst/>
          </a:prstGeom>
          <a:noFill/>
        </p:spPr>
        <p:txBody>
          <a:bodyPr wrap="square">
            <a:spAutoFit/>
          </a:bodyPr>
          <a:lstStyle/>
          <a:p>
            <a:pPr algn="ctr"/>
            <a:r>
              <a:rPr lang="en-GB" sz="2400" b="1" dirty="0">
                <a:latin typeface="Comic Sans MS" panose="030F0702030302020204" pitchFamily="66" charset="0"/>
                <a:hlinkClick r:id="rId3"/>
              </a:rPr>
              <a:t>Meet Aneesa here</a:t>
            </a:r>
            <a:endParaRPr lang="en-GB" sz="2400" dirty="0">
              <a:latin typeface="Comic Sans MS" panose="030F0702030302020204" pitchFamily="66" charset="0"/>
            </a:endParaRPr>
          </a:p>
        </p:txBody>
      </p:sp>
      <p:sp>
        <p:nvSpPr>
          <p:cNvPr id="5" name="Content Placeholder 2">
            <a:extLst>
              <a:ext uri="{FF2B5EF4-FFF2-40B4-BE49-F238E27FC236}">
                <a16:creationId xmlns:a16="http://schemas.microsoft.com/office/drawing/2014/main" id="{B07C5947-F35A-84B7-E3D1-5B68FEDE34E0}"/>
              </a:ext>
            </a:extLst>
          </p:cNvPr>
          <p:cNvSpPr txBox="1">
            <a:spLocks/>
          </p:cNvSpPr>
          <p:nvPr/>
        </p:nvSpPr>
        <p:spPr>
          <a:xfrm>
            <a:off x="108820" y="5304898"/>
            <a:ext cx="11974359" cy="5784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600" b="1" dirty="0">
                <a:latin typeface="Comic Sans MS" panose="030F0702030302020204" pitchFamily="66" charset="0"/>
              </a:rPr>
              <a:t>Aneesa Folds (American Young Voices)</a:t>
            </a:r>
            <a:endParaRPr lang="en-GB" sz="2600" dirty="0">
              <a:latin typeface="Comic Sans MS" panose="030F0702030302020204" pitchFamily="66" charset="0"/>
            </a:endParaRPr>
          </a:p>
        </p:txBody>
      </p:sp>
    </p:spTree>
    <p:extLst>
      <p:ext uri="{BB962C8B-B14F-4D97-AF65-F5344CB8AC3E}">
        <p14:creationId xmlns:p14="http://schemas.microsoft.com/office/powerpoint/2010/main" val="8037036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2D257DFC-A77F-45A5-A45B-9B879249AA66}"/>
              </a:ext>
            </a:extLst>
          </p:cNvPr>
          <p:cNvSpPr>
            <a:spLocks noChangeArrowheads="1"/>
          </p:cNvSpPr>
          <p:nvPr/>
        </p:nvSpPr>
        <p:spPr bwMode="auto">
          <a:xfrm>
            <a:off x="0" y="422729"/>
            <a:ext cx="7043740" cy="316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Content Placeholder 2">
            <a:extLst>
              <a:ext uri="{FF2B5EF4-FFF2-40B4-BE49-F238E27FC236}">
                <a16:creationId xmlns:a16="http://schemas.microsoft.com/office/drawing/2014/main" id="{BD8EE55A-B430-8FEF-8879-33A50FA46459}"/>
              </a:ext>
            </a:extLst>
          </p:cNvPr>
          <p:cNvSpPr>
            <a:spLocks noGrp="1"/>
          </p:cNvSpPr>
          <p:nvPr>
            <p:ph idx="1"/>
          </p:nvPr>
        </p:nvSpPr>
        <p:spPr>
          <a:xfrm>
            <a:off x="5339256" y="879929"/>
            <a:ext cx="6591488" cy="5716813"/>
          </a:xfrm>
        </p:spPr>
        <p:txBody>
          <a:bodyPr>
            <a:normAutofit/>
          </a:bodyPr>
          <a:lstStyle/>
          <a:p>
            <a:pPr marL="0" indent="0" algn="ctr">
              <a:buNone/>
            </a:pPr>
            <a:r>
              <a:rPr lang="en-GB" sz="2600" b="1" u="sng" dirty="0">
                <a:latin typeface="Comic Sans MS" panose="030F0702030302020204" pitchFamily="66" charset="0"/>
              </a:rPr>
              <a:t>Spotify playlist</a:t>
            </a:r>
            <a:endParaRPr lang="en-GB" sz="2600" dirty="0">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r>
              <a:rPr lang="en-GB" sz="2600" dirty="0">
                <a:latin typeface="Comic Sans MS" panose="030F0702030302020204" pitchFamily="66" charset="0"/>
              </a:rPr>
              <a:t>For those of you that have Spotify, if you scan this QR code, it will take you to a playlist of the songs that the children will be learning for January’s Young Voices event.</a:t>
            </a:r>
          </a:p>
          <a:p>
            <a:pPr marL="0" indent="0" algn="ctr">
              <a:buNone/>
            </a:pPr>
            <a:endParaRPr lang="en-GB" sz="2600" dirty="0">
              <a:latin typeface="Comic Sans MS" panose="030F0702030302020204" pitchFamily="66" charset="0"/>
            </a:endParaRPr>
          </a:p>
          <a:p>
            <a:pPr marL="0" indent="0" algn="ctr">
              <a:buNone/>
            </a:pPr>
            <a:endParaRPr lang="en-GB" sz="2600" dirty="0">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pic>
        <p:nvPicPr>
          <p:cNvPr id="1028" name="Picture 4" descr="Spotify Logo, Spotify Symbol, Meaning, History and Evolution">
            <a:extLst>
              <a:ext uri="{FF2B5EF4-FFF2-40B4-BE49-F238E27FC236}">
                <a16:creationId xmlns:a16="http://schemas.microsoft.com/office/drawing/2014/main" id="{230FF830-B05E-7407-C467-3716C05979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4791" y="3938783"/>
            <a:ext cx="2780418" cy="20392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6A4A74A-CB03-109F-929C-B6D3D7A8FCAE}"/>
              </a:ext>
            </a:extLst>
          </p:cNvPr>
          <p:cNvPicPr>
            <a:picLocks noChangeAspect="1"/>
          </p:cNvPicPr>
          <p:nvPr/>
        </p:nvPicPr>
        <p:blipFill>
          <a:blip r:embed="rId3"/>
          <a:stretch>
            <a:fillRect/>
          </a:stretch>
        </p:blipFill>
        <p:spPr>
          <a:xfrm>
            <a:off x="839822" y="1159862"/>
            <a:ext cx="4413623" cy="4413623"/>
          </a:xfrm>
          <a:prstGeom prst="rect">
            <a:avLst/>
          </a:prstGeom>
        </p:spPr>
      </p:pic>
    </p:spTree>
    <p:extLst>
      <p:ext uri="{BB962C8B-B14F-4D97-AF65-F5344CB8AC3E}">
        <p14:creationId xmlns:p14="http://schemas.microsoft.com/office/powerpoint/2010/main" val="3945358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218F6A-D4DE-2D07-478D-D5374BE074F7}"/>
              </a:ext>
            </a:extLst>
          </p:cNvPr>
          <p:cNvPicPr>
            <a:picLocks noChangeAspect="1"/>
          </p:cNvPicPr>
          <p:nvPr/>
        </p:nvPicPr>
        <p:blipFill>
          <a:blip r:embed="rId2"/>
          <a:stretch>
            <a:fillRect/>
          </a:stretch>
        </p:blipFill>
        <p:spPr>
          <a:xfrm>
            <a:off x="223249" y="468281"/>
            <a:ext cx="6219553" cy="2824756"/>
          </a:xfrm>
          <a:prstGeom prst="rect">
            <a:avLst/>
          </a:prstGeom>
        </p:spPr>
      </p:pic>
      <p:pic>
        <p:nvPicPr>
          <p:cNvPr id="7" name="Picture 6">
            <a:extLst>
              <a:ext uri="{FF2B5EF4-FFF2-40B4-BE49-F238E27FC236}">
                <a16:creationId xmlns:a16="http://schemas.microsoft.com/office/drawing/2014/main" id="{72B50AC6-989D-6FDB-6C32-32AED8DC7F7F}"/>
              </a:ext>
            </a:extLst>
          </p:cNvPr>
          <p:cNvPicPr>
            <a:picLocks noChangeAspect="1"/>
          </p:cNvPicPr>
          <p:nvPr/>
        </p:nvPicPr>
        <p:blipFill>
          <a:blip r:embed="rId3"/>
          <a:stretch>
            <a:fillRect/>
          </a:stretch>
        </p:blipFill>
        <p:spPr>
          <a:xfrm>
            <a:off x="223773" y="3506162"/>
            <a:ext cx="6248147" cy="2863735"/>
          </a:xfrm>
          <a:prstGeom prst="rect">
            <a:avLst/>
          </a:prstGeom>
        </p:spPr>
      </p:pic>
      <p:sp>
        <p:nvSpPr>
          <p:cNvPr id="8" name="Content Placeholder 2">
            <a:extLst>
              <a:ext uri="{FF2B5EF4-FFF2-40B4-BE49-F238E27FC236}">
                <a16:creationId xmlns:a16="http://schemas.microsoft.com/office/drawing/2014/main" id="{3B9E7E8E-C071-0506-D567-3E55387DA384}"/>
              </a:ext>
            </a:extLst>
          </p:cNvPr>
          <p:cNvSpPr>
            <a:spLocks noGrp="1"/>
          </p:cNvSpPr>
          <p:nvPr>
            <p:ph idx="1"/>
          </p:nvPr>
        </p:nvSpPr>
        <p:spPr>
          <a:xfrm>
            <a:off x="6695440" y="163286"/>
            <a:ext cx="5366305" cy="6800216"/>
          </a:xfrm>
        </p:spPr>
        <p:txBody>
          <a:bodyPr>
            <a:normAutofit/>
          </a:bodyPr>
          <a:lstStyle/>
          <a:p>
            <a:pPr marL="0" indent="0" algn="ctr">
              <a:buNone/>
            </a:pPr>
            <a:r>
              <a:rPr lang="en-GB" sz="2200" b="1" u="sng" dirty="0">
                <a:latin typeface="Comic Sans MS" panose="030F0702030302020204" pitchFamily="66" charset="0"/>
              </a:rPr>
              <a:t>YV Music Room</a:t>
            </a:r>
          </a:p>
          <a:p>
            <a:pPr marL="0" indent="0" algn="ctr">
              <a:buNone/>
            </a:pPr>
            <a:r>
              <a:rPr lang="en-GB" sz="2200" dirty="0">
                <a:latin typeface="Comic Sans MS" panose="030F0702030302020204" pitchFamily="66" charset="0"/>
              </a:rPr>
              <a:t>You will soon receive a letter with additional information about the event.</a:t>
            </a:r>
          </a:p>
          <a:p>
            <a:pPr marL="0" indent="0" algn="ctr">
              <a:buNone/>
            </a:pPr>
            <a:r>
              <a:rPr lang="en-GB" sz="1200" dirty="0">
                <a:latin typeface="Comic Sans MS" panose="030F0702030302020204" pitchFamily="66" charset="0"/>
              </a:rPr>
              <a:t>   </a:t>
            </a:r>
          </a:p>
          <a:p>
            <a:pPr marL="0" indent="0" algn="ctr">
              <a:buNone/>
            </a:pPr>
            <a:r>
              <a:rPr lang="en-GB" sz="2200" dirty="0">
                <a:latin typeface="Comic Sans MS" panose="030F0702030302020204" pitchFamily="66" charset="0"/>
              </a:rPr>
              <a:t>In the letter, there will be a link to sign up for the YV </a:t>
            </a:r>
            <a:r>
              <a:rPr lang="en-GB" sz="2200" b="1" dirty="0">
                <a:latin typeface="Comic Sans MS" panose="030F0702030302020204" pitchFamily="66" charset="0"/>
              </a:rPr>
              <a:t>Music Room. </a:t>
            </a:r>
            <a:r>
              <a:rPr lang="en-GB" sz="2200" dirty="0">
                <a:latin typeface="Comic Sans MS" panose="030F0702030302020204" pitchFamily="66" charset="0"/>
              </a:rPr>
              <a:t>This will give you access to learning tracks and lyric videos, so your child can practise at home as well as school. It will also give you access to the YV shop.</a:t>
            </a:r>
          </a:p>
          <a:p>
            <a:pPr marL="0" indent="0" algn="ctr">
              <a:buNone/>
            </a:pPr>
            <a:r>
              <a:rPr lang="en-GB" sz="1200" dirty="0">
                <a:latin typeface="Comic Sans MS" panose="030F0702030302020204" pitchFamily="66" charset="0"/>
              </a:rPr>
              <a:t>   </a:t>
            </a:r>
          </a:p>
          <a:p>
            <a:pPr marL="0" indent="0" algn="ctr">
              <a:buNone/>
            </a:pPr>
            <a:r>
              <a:rPr lang="en-GB" sz="2200" dirty="0">
                <a:latin typeface="Comic Sans MS" panose="030F0702030302020204" pitchFamily="66" charset="0"/>
              </a:rPr>
              <a:t>Scan the QR code below to sign up now:</a:t>
            </a:r>
          </a:p>
        </p:txBody>
      </p:sp>
      <p:pic>
        <p:nvPicPr>
          <p:cNvPr id="10" name="Picture 9">
            <a:extLst>
              <a:ext uri="{FF2B5EF4-FFF2-40B4-BE49-F238E27FC236}">
                <a16:creationId xmlns:a16="http://schemas.microsoft.com/office/drawing/2014/main" id="{301C0151-5AE4-0201-F90B-FA2A4125B53D}"/>
              </a:ext>
            </a:extLst>
          </p:cNvPr>
          <p:cNvPicPr>
            <a:picLocks noChangeAspect="1"/>
          </p:cNvPicPr>
          <p:nvPr/>
        </p:nvPicPr>
        <p:blipFill>
          <a:blip r:embed="rId4"/>
          <a:stretch>
            <a:fillRect/>
          </a:stretch>
        </p:blipFill>
        <p:spPr>
          <a:xfrm>
            <a:off x="8253715" y="4294158"/>
            <a:ext cx="2505726" cy="2392054"/>
          </a:xfrm>
          <a:prstGeom prst="rect">
            <a:avLst/>
          </a:prstGeom>
        </p:spPr>
      </p:pic>
    </p:spTree>
    <p:extLst>
      <p:ext uri="{BB962C8B-B14F-4D97-AF65-F5344CB8AC3E}">
        <p14:creationId xmlns:p14="http://schemas.microsoft.com/office/powerpoint/2010/main" val="7418626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 If you are still concerned and situation has not been resolved, request an appointment  with HT Mrs Powrie </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lnSpcReduction="10000"/>
          </a:bodyPr>
          <a:lstStyle/>
          <a:p>
            <a:r>
              <a:rPr lang="en-US" dirty="0"/>
              <a:t>PE days – Tuesday (Outdoor PE with </a:t>
            </a:r>
            <a:r>
              <a:rPr lang="en-US" dirty="0" err="1"/>
              <a:t>Mr</a:t>
            </a:r>
            <a:r>
              <a:rPr lang="en-US" dirty="0"/>
              <a:t> Brown) Monday (Indoor PE with Mrs. Ubor)</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err="1"/>
              <a:t>Mr</a:t>
            </a:r>
            <a:r>
              <a:rPr lang="en-US" dirty="0"/>
              <a:t> Okine Tuesday</a:t>
            </a:r>
          </a:p>
          <a:p>
            <a:r>
              <a:rPr lang="en-US" dirty="0"/>
              <a:t>Trips</a:t>
            </a:r>
          </a:p>
          <a:p>
            <a:r>
              <a:rPr lang="en-US" dirty="0"/>
              <a:t>Parent consultation day: Thursday 17</a:t>
            </a:r>
            <a:r>
              <a:rPr lang="en-US" baseline="30000" dirty="0"/>
              <a:t>th</a:t>
            </a:r>
            <a:r>
              <a:rPr lang="en-US" dirty="0"/>
              <a:t> October</a:t>
            </a:r>
          </a:p>
          <a:p>
            <a:r>
              <a:rPr lang="en-US" dirty="0"/>
              <a:t>Workshops – </a:t>
            </a:r>
            <a:endParaRPr lang="en-US" dirty="0">
              <a:ea typeface="Calibri" panose="020F0502020204030204"/>
              <a:cs typeface="Calibri" panose="020F0502020204030204"/>
            </a:endParaRPr>
          </a:p>
          <a:p>
            <a:pPr marL="0" indent="0">
              <a:buNone/>
            </a:pPr>
            <a:r>
              <a:rPr lang="en-US" dirty="0"/>
              <a:t>Roman Britain Virtual Workshop 24.09.25</a:t>
            </a:r>
          </a:p>
          <a:p>
            <a:pPr marL="0" indent="0">
              <a:buNone/>
            </a:pPr>
            <a:r>
              <a:rPr lang="en-US" dirty="0"/>
              <a:t>Geo Bus 20.09.25</a:t>
            </a:r>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t>
            </a:r>
            <a:r>
              <a:rPr lang="en-US" sz="2155" dirty="0">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dirty="0">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082FEC-DADA-4708-8109-8770702528CB}">
  <ds:schemaRefs>
    <ds:schemaRef ds:uri="http://schemas.microsoft.com/office/2006/metadata/properties"/>
    <ds:schemaRef ds:uri="http://schemas.microsoft.com/office/2006/documentManagement/types"/>
    <ds:schemaRef ds:uri="http://schemas.openxmlformats.org/package/2006/metadata/core-properties"/>
    <ds:schemaRef ds:uri="ad56065b-0db5-4d50-ab97-70d76a5d6ca1"/>
    <ds:schemaRef ds:uri="http://purl.org/dc/elements/1.1/"/>
    <ds:schemaRef ds:uri="30223336-7fd8-41ce-8ea2-8ae643de6d26"/>
    <ds:schemaRef ds:uri="http://purl.org/dc/dcmitype/"/>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B6DF3394-7FA6-416B-99E3-83CAECDEF6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8C6DD9-3C3F-40F9-86B9-204DA5F5597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2203</Words>
  <Application>Microsoft Office PowerPoint</Application>
  <PresentationFormat>Widescreen</PresentationFormat>
  <Paragraphs>195</Paragraphs>
  <Slides>38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Big Shoulders Display Bold</vt:lpstr>
      <vt:lpstr>Calibri</vt:lpstr>
      <vt:lpstr>Calibri Light</vt:lpstr>
      <vt:lpstr>Comic Sans MS</vt:lpstr>
      <vt:lpstr>Poppins</vt:lpstr>
      <vt:lpstr>Poppins Bold</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Curriculum  </vt:lpstr>
      <vt:lpstr>English</vt:lpstr>
      <vt:lpstr>How do I know how well my child is doing?</vt:lpstr>
      <vt:lpstr>Trips</vt:lpstr>
      <vt:lpstr>Young Voices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should I do if you have any questions or concerns?</vt:lpstr>
      <vt:lpstr>Key dates</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17</cp:revision>
  <dcterms:created xsi:type="dcterms:W3CDTF">2021-05-26T17:13:06Z</dcterms:created>
  <dcterms:modified xsi:type="dcterms:W3CDTF">2025-09-28T11:56:13Z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