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1.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256" r:id="rId5"/>
    <p:sldId id="257"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273" r:id="rId28"/>
    <p:sldId id="258" r:id="rId29"/>
    <p:sldId id="320" r:id="rId30"/>
    <p:sldId id="30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F5"/>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3A55A4-F156-4427-41B4-F30A6632F1CC}" v="503" dt="2025-09-07T10:51:33.668"/>
    <p1510:client id="{A15BFF67-3B65-DD6C-3EC8-33A0B3783A6E}" v="76" dt="2025-09-08T19:04:19.2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28/09/2025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a:t>
            </a:fld>
            <a:endParaRPr lang="en-GB"/>
          </a:p>
        </p:txBody>
      </p:sp>
    </p:spTree>
    <p:extLst>
      <p:ext uri="{BB962C8B-B14F-4D97-AF65-F5344CB8AC3E}">
        <p14:creationId xmlns:p14="http://schemas.microsoft.com/office/powerpoint/2010/main" val="3939910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a:t>
            </a:fld>
            <a:endParaRPr lang="en-GB"/>
          </a:p>
        </p:txBody>
      </p:sp>
    </p:spTree>
    <p:extLst>
      <p:ext uri="{BB962C8B-B14F-4D97-AF65-F5344CB8AC3E}">
        <p14:creationId xmlns:p14="http://schemas.microsoft.com/office/powerpoint/2010/main" val="577728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This half term we will focus on </a:t>
            </a:r>
            <a:r>
              <a:rPr lang="en-GB" dirty="0" err="1">
                <a:ea typeface="Calibri"/>
                <a:cs typeface="Calibri"/>
              </a:rPr>
              <a:t>relilience</a:t>
            </a:r>
            <a:r>
              <a:rPr lang="en-GB" dirty="0">
                <a:ea typeface="Calibri"/>
                <a:cs typeface="Calibri"/>
              </a:rPr>
              <a:t> </a:t>
            </a:r>
            <a:endParaRPr lang="en-GB" dirty="0"/>
          </a:p>
        </p:txBody>
      </p:sp>
      <p:sp>
        <p:nvSpPr>
          <p:cNvPr id="4" name="Slide Number Placeholder 3"/>
          <p:cNvSpPr>
            <a:spLocks noGrp="1"/>
          </p:cNvSpPr>
          <p:nvPr>
            <p:ph type="sldNum" sz="quarter" idx="5"/>
          </p:nvPr>
        </p:nvSpPr>
        <p:spPr/>
        <p:txBody>
          <a:bodyPr/>
          <a:lstStyle/>
          <a:p>
            <a:fld id="{933392FA-72E3-43BA-B086-212610B12271}" type="slidenum">
              <a:rPr lang="en-GB" smtClean="0"/>
              <a:t>3</a:t>
            </a:fld>
            <a:endParaRPr lang="en-GB"/>
          </a:p>
        </p:txBody>
      </p:sp>
    </p:spTree>
    <p:extLst>
      <p:ext uri="{BB962C8B-B14F-4D97-AF65-F5344CB8AC3E}">
        <p14:creationId xmlns:p14="http://schemas.microsoft.com/office/powerpoint/2010/main" val="2880301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Marbles – 25 – making slime </a:t>
            </a:r>
          </a:p>
          <a:p>
            <a:r>
              <a:rPr lang="en-GB" dirty="0">
                <a:ea typeface="Calibri"/>
                <a:cs typeface="Calibri"/>
              </a:rPr>
              <a:t>Attendance – year 3 won this week so we get extra Muga time on Friday </a:t>
            </a:r>
          </a:p>
          <a:p>
            <a:r>
              <a:rPr lang="en-GB" dirty="0">
                <a:ea typeface="Calibri"/>
                <a:cs typeface="Calibri"/>
              </a:rPr>
              <a:t>Celebration of learning and behaviour  </a:t>
            </a:r>
          </a:p>
        </p:txBody>
      </p:sp>
      <p:sp>
        <p:nvSpPr>
          <p:cNvPr id="4" name="Slide Number Placeholder 3"/>
          <p:cNvSpPr>
            <a:spLocks noGrp="1"/>
          </p:cNvSpPr>
          <p:nvPr>
            <p:ph type="sldNum" sz="quarter" idx="5"/>
          </p:nvPr>
        </p:nvSpPr>
        <p:spPr/>
        <p:txBody>
          <a:bodyPr/>
          <a:lstStyle/>
          <a:p>
            <a:fld id="{933392FA-72E3-43BA-B086-212610B12271}" type="slidenum">
              <a:rPr lang="en-GB" smtClean="0"/>
              <a:t>4</a:t>
            </a:fld>
            <a:endParaRPr lang="en-GB"/>
          </a:p>
        </p:txBody>
      </p:sp>
    </p:spTree>
    <p:extLst>
      <p:ext uri="{BB962C8B-B14F-4D97-AF65-F5344CB8AC3E}">
        <p14:creationId xmlns:p14="http://schemas.microsoft.com/office/powerpoint/2010/main" val="1107568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nSpc>
                <a:spcPct val="107000"/>
              </a:lnSpc>
              <a:buFont typeface="Symbol,Sans-Serif"/>
              <a:buChar char=""/>
            </a:pPr>
            <a:r>
              <a:rPr lang="en-GB" b="1" dirty="0"/>
              <a:t>First</a:t>
            </a:r>
            <a:r>
              <a:rPr lang="en-GB" dirty="0"/>
              <a:t> verbal warning</a:t>
            </a:r>
            <a:endParaRPr lang="en-US" dirty="0">
              <a:solidFill>
                <a:srgbClr val="444444"/>
              </a:solidFill>
            </a:endParaRPr>
          </a:p>
          <a:p>
            <a:pPr marL="342900" indent="-342900">
              <a:lnSpc>
                <a:spcPct val="107000"/>
              </a:lnSpc>
              <a:buFont typeface="Symbol,Sans-Serif"/>
              <a:buChar char=""/>
            </a:pPr>
            <a:r>
              <a:rPr lang="en-GB" b="1"/>
              <a:t>Second</a:t>
            </a:r>
            <a:r>
              <a:rPr lang="en-GB"/>
              <a:t> warning = CT will write your name on board. Time out in classroom if needed (5min) </a:t>
            </a:r>
            <a:endParaRPr lang="en-US" dirty="0">
              <a:solidFill>
                <a:srgbClr val="444444"/>
              </a:solidFill>
            </a:endParaRPr>
          </a:p>
          <a:p>
            <a:pPr marL="342900" indent="-342900">
              <a:lnSpc>
                <a:spcPct val="107000"/>
              </a:lnSpc>
              <a:buFont typeface="Symbol,Sans-Serif"/>
              <a:buChar char=""/>
            </a:pPr>
            <a:r>
              <a:rPr lang="en-GB" b="1"/>
              <a:t>Third </a:t>
            </a:r>
            <a:r>
              <a:rPr lang="en-GB"/>
              <a:t>warning = Restorative conversation with class teacher.</a:t>
            </a:r>
            <a:endParaRPr lang="en-US" dirty="0">
              <a:solidFill>
                <a:srgbClr val="444444"/>
              </a:solidFill>
            </a:endParaRPr>
          </a:p>
          <a:p>
            <a:pPr marL="342900" indent="-342900">
              <a:lnSpc>
                <a:spcPct val="107000"/>
              </a:lnSpc>
              <a:buFont typeface="Symbol,Sans-Serif"/>
              <a:buChar char=""/>
            </a:pPr>
            <a:r>
              <a:rPr lang="en-GB" b="1"/>
              <a:t>Fourth </a:t>
            </a:r>
            <a:r>
              <a:rPr lang="en-GB"/>
              <a:t>warning = 15min time out in a partner classroom. Reflection sheet completed. Parents informed</a:t>
            </a:r>
            <a:endParaRPr lang="en-US" dirty="0">
              <a:solidFill>
                <a:srgbClr val="444444"/>
              </a:solidFill>
            </a:endParaRPr>
          </a:p>
          <a:p>
            <a:pPr marL="342900" indent="-342900">
              <a:lnSpc>
                <a:spcPct val="107000"/>
              </a:lnSpc>
              <a:spcAft>
                <a:spcPts val="800"/>
              </a:spcAft>
              <a:buFont typeface="Symbol,Sans-Serif"/>
              <a:buChar char=""/>
            </a:pPr>
            <a:r>
              <a:rPr lang="en-GB" b="1" dirty="0"/>
              <a:t>Fifth</a:t>
            </a:r>
            <a:r>
              <a:rPr lang="en-GB" dirty="0"/>
              <a:t> warning = If a child continues to exhibit the same behaviours sent to Mr Currie (</a:t>
            </a:r>
            <a:r>
              <a:rPr lang="en-GB" dirty="0" err="1"/>
              <a:t>behavior</a:t>
            </a:r>
            <a:r>
              <a:rPr lang="en-GB" dirty="0"/>
              <a:t> lead), Mr Venn or Mrs Powrie. Consequences are based upon an individual child’s needs. Parents informed</a:t>
            </a:r>
            <a:r>
              <a:rPr lang="en-GB" u="sng" dirty="0"/>
              <a:t>.</a:t>
            </a:r>
            <a:endParaRPr lang="en-US" dirty="0"/>
          </a:p>
          <a:p>
            <a:endParaRPr lang="en-US" b="1" dirty="0"/>
          </a:p>
          <a:p>
            <a:r>
              <a:rPr lang="en-US" b="1" dirty="0"/>
              <a:t>We have zero tolerance to physical aggression and bullying including online. </a:t>
            </a:r>
            <a:endParaRPr lang="en-US"/>
          </a:p>
          <a:p>
            <a:pPr marL="342900" indent="-342900">
              <a:lnSpc>
                <a:spcPct val="107000"/>
              </a:lnSpc>
              <a:buFont typeface="Symbol,Sans-Serif"/>
              <a:buChar char=""/>
            </a:pPr>
            <a:r>
              <a:rPr lang="en-GB" dirty="0"/>
              <a:t>First incident – 1</a:t>
            </a:r>
            <a:r>
              <a:rPr lang="en-GB" baseline="30000" dirty="0"/>
              <a:t>st</a:t>
            </a:r>
            <a:r>
              <a:rPr lang="en-GB" dirty="0"/>
              <a:t> Strike</a:t>
            </a:r>
            <a:endParaRPr lang="en-US" dirty="0"/>
          </a:p>
          <a:p>
            <a:pPr marL="342900" indent="-342900">
              <a:lnSpc>
                <a:spcPct val="107000"/>
              </a:lnSpc>
              <a:buFont typeface="Symbol,Sans-Serif"/>
              <a:buChar char=""/>
            </a:pPr>
            <a:r>
              <a:rPr lang="en-GB" dirty="0"/>
              <a:t>Second incident – 2</a:t>
            </a:r>
            <a:r>
              <a:rPr lang="en-GB" baseline="30000" dirty="0"/>
              <a:t>nd</a:t>
            </a:r>
            <a:r>
              <a:rPr lang="en-GB" dirty="0"/>
              <a:t> Strike (HT to decide on suspension)</a:t>
            </a:r>
            <a:endParaRPr lang="en-US" dirty="0"/>
          </a:p>
          <a:p>
            <a:pPr marL="342900" indent="-342900">
              <a:lnSpc>
                <a:spcPct val="107000"/>
              </a:lnSpc>
              <a:spcAft>
                <a:spcPts val="800"/>
              </a:spcAft>
              <a:buFont typeface="Symbol,Sans-Serif"/>
              <a:buChar char=""/>
            </a:pPr>
            <a:r>
              <a:rPr lang="en-GB" dirty="0"/>
              <a:t>Repeated physical violence or online bullying (HT to decide on fixed term suspension)</a:t>
            </a:r>
            <a:endParaRPr lang="en-US" dirty="0"/>
          </a:p>
          <a:p>
            <a:endParaRPr lang="en-US" b="1" dirty="0">
              <a:ea typeface="Calibri"/>
              <a:cs typeface="Calibri"/>
            </a:endParaRPr>
          </a:p>
          <a:p>
            <a:pPr marL="342900" indent="-342900">
              <a:lnSpc>
                <a:spcPct val="107000"/>
              </a:lnSpc>
              <a:spcAft>
                <a:spcPts val="800"/>
              </a:spcAft>
              <a:buFont typeface="Symbol,Sans-Serif"/>
              <a:buChar char=""/>
            </a:pPr>
            <a:endParaRPr lang="en-GB" u="sng" dirty="0">
              <a:highlight>
                <a:srgbClr val="FFFF00"/>
              </a:highlight>
              <a:ea typeface="Calibri"/>
              <a:cs typeface="Calibri"/>
            </a:endParaRPr>
          </a:p>
          <a:p>
            <a:endParaRPr lang="en-US" b="1" dirty="0">
              <a:ea typeface="Calibri"/>
              <a:cs typeface="Calibri"/>
            </a:endParaRPr>
          </a:p>
          <a:p>
            <a:endParaRPr lang="en-US" b="1" dirty="0">
              <a:ea typeface="Calibri"/>
              <a:cs typeface="Calibri"/>
            </a:endParaRPr>
          </a:p>
        </p:txBody>
      </p:sp>
      <p:sp>
        <p:nvSpPr>
          <p:cNvPr id="4" name="Slide Number Placeholder 3"/>
          <p:cNvSpPr>
            <a:spLocks noGrp="1"/>
          </p:cNvSpPr>
          <p:nvPr>
            <p:ph type="sldNum" sz="quarter" idx="5"/>
          </p:nvPr>
        </p:nvSpPr>
        <p:spPr/>
        <p:txBody>
          <a:bodyPr/>
          <a:lstStyle/>
          <a:p>
            <a:fld id="{933392FA-72E3-43BA-B086-212610B12271}" type="slidenum">
              <a:rPr lang="en-GB" smtClean="0"/>
              <a:t>5</a:t>
            </a:fld>
            <a:endParaRPr lang="en-GB"/>
          </a:p>
        </p:txBody>
      </p:sp>
    </p:spTree>
    <p:extLst>
      <p:ext uri="{BB962C8B-B14F-4D97-AF65-F5344CB8AC3E}">
        <p14:creationId xmlns:p14="http://schemas.microsoft.com/office/powerpoint/2010/main" val="38601523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ea typeface="Calibri"/>
              <a:cs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7</a:t>
            </a:fld>
            <a:endParaRPr lang="en-GB"/>
          </a:p>
        </p:txBody>
      </p:sp>
    </p:spTree>
    <p:extLst>
      <p:ext uri="{BB962C8B-B14F-4D97-AF65-F5344CB8AC3E}">
        <p14:creationId xmlns:p14="http://schemas.microsoft.com/office/powerpoint/2010/main" val="13920502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8</a:t>
            </a:fld>
            <a:endParaRPr lang="en-GB"/>
          </a:p>
        </p:txBody>
      </p:sp>
    </p:spTree>
    <p:extLst>
      <p:ext uri="{BB962C8B-B14F-4D97-AF65-F5344CB8AC3E}">
        <p14:creationId xmlns:p14="http://schemas.microsoft.com/office/powerpoint/2010/main" val="17021124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9</a:t>
            </a:fld>
            <a:endParaRPr lang="en-GB"/>
          </a:p>
        </p:txBody>
      </p:sp>
    </p:spTree>
    <p:extLst>
      <p:ext uri="{BB962C8B-B14F-4D97-AF65-F5344CB8AC3E}">
        <p14:creationId xmlns:p14="http://schemas.microsoft.com/office/powerpoint/2010/main" val="4217286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10</a:t>
            </a:fld>
            <a:endParaRPr lang="en-GB"/>
          </a:p>
        </p:txBody>
      </p:sp>
    </p:spTree>
    <p:extLst>
      <p:ext uri="{BB962C8B-B14F-4D97-AF65-F5344CB8AC3E}">
        <p14:creationId xmlns:p14="http://schemas.microsoft.com/office/powerpoint/2010/main" val="1738126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11</a:t>
            </a:fld>
            <a:endParaRPr lang="en-GB"/>
          </a:p>
        </p:txBody>
      </p:sp>
    </p:spTree>
    <p:extLst>
      <p:ext uri="{BB962C8B-B14F-4D97-AF65-F5344CB8AC3E}">
        <p14:creationId xmlns:p14="http://schemas.microsoft.com/office/powerpoint/2010/main" val="1629058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12</a:t>
            </a:fld>
            <a:endParaRPr lang="en-GB"/>
          </a:p>
        </p:txBody>
      </p:sp>
    </p:spTree>
    <p:extLst>
      <p:ext uri="{BB962C8B-B14F-4D97-AF65-F5344CB8AC3E}">
        <p14:creationId xmlns:p14="http://schemas.microsoft.com/office/powerpoint/2010/main" val="2296290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13</a:t>
            </a:fld>
            <a:endParaRPr lang="en-GB"/>
          </a:p>
        </p:txBody>
      </p:sp>
    </p:spTree>
    <p:extLst>
      <p:ext uri="{BB962C8B-B14F-4D97-AF65-F5344CB8AC3E}">
        <p14:creationId xmlns:p14="http://schemas.microsoft.com/office/powerpoint/2010/main" val="890956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14</a:t>
            </a:fld>
            <a:endParaRPr lang="en-GB"/>
          </a:p>
        </p:txBody>
      </p:sp>
    </p:spTree>
    <p:extLst>
      <p:ext uri="{BB962C8B-B14F-4D97-AF65-F5344CB8AC3E}">
        <p14:creationId xmlns:p14="http://schemas.microsoft.com/office/powerpoint/2010/main" val="19008048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I will add passwords for google Classroom and </a:t>
            </a:r>
            <a:r>
              <a:rPr lang="en-GB" err="1">
                <a:ea typeface="Calibri"/>
                <a:cs typeface="Calibri"/>
              </a:rPr>
              <a:t>Timestables</a:t>
            </a:r>
            <a:r>
              <a:rPr lang="en-GB">
                <a:ea typeface="Calibri"/>
                <a:cs typeface="Calibri"/>
              </a:rPr>
              <a:t> rockstars into Reading Records</a:t>
            </a:r>
          </a:p>
          <a:p>
            <a:r>
              <a:rPr lang="en-GB" dirty="0">
                <a:ea typeface="Calibri" panose="020F0502020204030204"/>
                <a:cs typeface="Calibri" panose="020F0502020204030204"/>
              </a:rPr>
              <a:t>Mathletics hasn’t moved our classes over yet but as soon as it has these will also go into reading records so we have everything together. </a:t>
            </a:r>
          </a:p>
        </p:txBody>
      </p:sp>
      <p:sp>
        <p:nvSpPr>
          <p:cNvPr id="4" name="Slide Number Placeholder 3"/>
          <p:cNvSpPr>
            <a:spLocks noGrp="1"/>
          </p:cNvSpPr>
          <p:nvPr>
            <p:ph type="sldNum" sz="quarter" idx="5"/>
          </p:nvPr>
        </p:nvSpPr>
        <p:spPr/>
        <p:txBody>
          <a:bodyPr/>
          <a:lstStyle/>
          <a:p>
            <a:fld id="{933392FA-72E3-43BA-B086-212610B12271}" type="slidenum">
              <a:rPr lang="en-GB" smtClean="0"/>
              <a:t>15</a:t>
            </a:fld>
            <a:endParaRPr lang="en-GB"/>
          </a:p>
        </p:txBody>
      </p:sp>
    </p:spTree>
    <p:extLst>
      <p:ext uri="{BB962C8B-B14F-4D97-AF65-F5344CB8AC3E}">
        <p14:creationId xmlns:p14="http://schemas.microsoft.com/office/powerpoint/2010/main" val="27080606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16</a:t>
            </a:fld>
            <a:endParaRPr lang="en-GB"/>
          </a:p>
        </p:txBody>
      </p:sp>
    </p:spTree>
    <p:extLst>
      <p:ext uri="{BB962C8B-B14F-4D97-AF65-F5344CB8AC3E}">
        <p14:creationId xmlns:p14="http://schemas.microsoft.com/office/powerpoint/2010/main" val="4018183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17</a:t>
            </a:fld>
            <a:endParaRPr lang="en-GB"/>
          </a:p>
        </p:txBody>
      </p:sp>
    </p:spTree>
    <p:extLst>
      <p:ext uri="{BB962C8B-B14F-4D97-AF65-F5344CB8AC3E}">
        <p14:creationId xmlns:p14="http://schemas.microsoft.com/office/powerpoint/2010/main" val="3654986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18</a:t>
            </a:fld>
            <a:endParaRPr lang="en-GB"/>
          </a:p>
        </p:txBody>
      </p:sp>
    </p:spTree>
    <p:extLst>
      <p:ext uri="{BB962C8B-B14F-4D97-AF65-F5344CB8AC3E}">
        <p14:creationId xmlns:p14="http://schemas.microsoft.com/office/powerpoint/2010/main" val="29758209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19</a:t>
            </a:fld>
            <a:endParaRPr lang="en-GB"/>
          </a:p>
        </p:txBody>
      </p:sp>
    </p:spTree>
    <p:extLst>
      <p:ext uri="{BB962C8B-B14F-4D97-AF65-F5344CB8AC3E}">
        <p14:creationId xmlns:p14="http://schemas.microsoft.com/office/powerpoint/2010/main" val="19345525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20</a:t>
            </a:fld>
            <a:endParaRPr lang="en-GB"/>
          </a:p>
        </p:txBody>
      </p:sp>
    </p:spTree>
    <p:extLst>
      <p:ext uri="{BB962C8B-B14F-4D97-AF65-F5344CB8AC3E}">
        <p14:creationId xmlns:p14="http://schemas.microsoft.com/office/powerpoint/2010/main" val="27402923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21</a:t>
            </a:fld>
            <a:endParaRPr lang="en-GB"/>
          </a:p>
        </p:txBody>
      </p:sp>
    </p:spTree>
    <p:extLst>
      <p:ext uri="{BB962C8B-B14F-4D97-AF65-F5344CB8AC3E}">
        <p14:creationId xmlns:p14="http://schemas.microsoft.com/office/powerpoint/2010/main" val="42032704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22</a:t>
            </a:fld>
            <a:endParaRPr lang="en-GB"/>
          </a:p>
        </p:txBody>
      </p:sp>
    </p:spTree>
    <p:extLst>
      <p:ext uri="{BB962C8B-B14F-4D97-AF65-F5344CB8AC3E}">
        <p14:creationId xmlns:p14="http://schemas.microsoft.com/office/powerpoint/2010/main" val="30456491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23</a:t>
            </a:fld>
            <a:endParaRPr lang="en-GB"/>
          </a:p>
        </p:txBody>
      </p:sp>
    </p:spTree>
    <p:extLst>
      <p:ext uri="{BB962C8B-B14F-4D97-AF65-F5344CB8AC3E}">
        <p14:creationId xmlns:p14="http://schemas.microsoft.com/office/powerpoint/2010/main" val="38151523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24</a:t>
            </a:fld>
            <a:endParaRPr lang="en-GB"/>
          </a:p>
        </p:txBody>
      </p:sp>
    </p:spTree>
    <p:extLst>
      <p:ext uri="{BB962C8B-B14F-4D97-AF65-F5344CB8AC3E}">
        <p14:creationId xmlns:p14="http://schemas.microsoft.com/office/powerpoint/2010/main" val="26613703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25</a:t>
            </a:fld>
            <a:endParaRPr lang="en-GB"/>
          </a:p>
        </p:txBody>
      </p:sp>
    </p:spTree>
    <p:extLst>
      <p:ext uri="{BB962C8B-B14F-4D97-AF65-F5344CB8AC3E}">
        <p14:creationId xmlns:p14="http://schemas.microsoft.com/office/powerpoint/2010/main" val="16856916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26</a:t>
            </a:fld>
            <a:endParaRPr lang="en-GB"/>
          </a:p>
        </p:txBody>
      </p:sp>
    </p:spTree>
    <p:extLst>
      <p:ext uri="{BB962C8B-B14F-4D97-AF65-F5344CB8AC3E}">
        <p14:creationId xmlns:p14="http://schemas.microsoft.com/office/powerpoint/2010/main" val="18584200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33392FA-72E3-43BA-B086-212610B12271}" type="slidenum">
              <a:rPr lang="en-GB" smtClean="0"/>
              <a:t>27</a:t>
            </a:fld>
            <a:endParaRPr lang="en-GB"/>
          </a:p>
        </p:txBody>
      </p:sp>
    </p:spTree>
    <p:extLst>
      <p:ext uri="{BB962C8B-B14F-4D97-AF65-F5344CB8AC3E}">
        <p14:creationId xmlns:p14="http://schemas.microsoft.com/office/powerpoint/2010/main" val="2551858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3.jpe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png"/><Relationship Id="rId4" Type="http://schemas.openxmlformats.org/officeDocument/2006/relationships/image" Target="cid:image001.png@01D8B969.1744822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hyperlink" Target="https://www.timestables.co.uk/speed-test/" TargetMode="External"/><Relationship Id="rId7"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www.timestables.me.uk/" TargetMode="External"/><Relationship Id="rId4" Type="http://schemas.openxmlformats.org/officeDocument/2006/relationships/hyperlink" Target="https://mathsframe.co.uk/"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enfieldheightsacademy.org.uk/"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44.png"/><Relationship Id="rId4" Type="http://schemas.openxmlformats.org/officeDocument/2006/relationships/hyperlink" Target="mailto:eha-senco@northstartrust.org.uk"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sv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svg"/></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3"/>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lIns="91440" tIns="45720" rIns="91440" bIns="45720"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3</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2025</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4"/>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3"/>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dirty="0">
                <a:solidFill>
                  <a:schemeClr val="bg1"/>
                </a:solidFill>
              </a:rPr>
              <a:t>Meet the team</a:t>
            </a:r>
            <a:endParaRPr lang="en-GB" sz="5400" b="1" dirty="0">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1688356" y="4962780"/>
            <a:ext cx="3594966" cy="1200329"/>
          </a:xfrm>
          <a:prstGeom prst="rect">
            <a:avLst/>
          </a:prstGeom>
          <a:noFill/>
          <a:ln>
            <a:solidFill>
              <a:srgbClr val="98178D"/>
            </a:solidFill>
          </a:ln>
        </p:spPr>
        <p:txBody>
          <a:bodyPr wrap="square" lIns="91440" tIns="45720" rIns="91440" bIns="45720" rtlCol="0" anchor="t">
            <a:spAutoFit/>
          </a:bodyPr>
          <a:lstStyle/>
          <a:p>
            <a:r>
              <a:rPr lang="en-GB" sz="2400" u="sng" dirty="0"/>
              <a:t>Teacher</a:t>
            </a:r>
          </a:p>
          <a:p>
            <a:pPr marL="285750" indent="-285750">
              <a:buFont typeface="Arial" panose="020B0604020202020204" pitchFamily="34" charset="0"/>
              <a:buChar char="•"/>
            </a:pPr>
            <a:r>
              <a:rPr lang="en-GB" sz="2400" dirty="0">
                <a:ea typeface="Calibri"/>
                <a:cs typeface="Calibri"/>
              </a:rPr>
              <a:t>Miss McLean</a:t>
            </a:r>
          </a:p>
          <a:p>
            <a:pPr marL="285750" indent="-285750">
              <a:buFont typeface="Arial" panose="020B0604020202020204" pitchFamily="34" charset="0"/>
              <a:buChar char="•"/>
            </a:pPr>
            <a:endParaRPr lang="en-GB" sz="2400" dirty="0">
              <a:ea typeface="Calibri"/>
              <a:cs typeface="Calibri"/>
            </a:endParaRP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6692033" y="4962779"/>
            <a:ext cx="3594966" cy="1569660"/>
          </a:xfrm>
          <a:prstGeom prst="rect">
            <a:avLst/>
          </a:prstGeom>
          <a:noFill/>
          <a:ln>
            <a:solidFill>
              <a:srgbClr val="98178D"/>
            </a:solidFill>
          </a:ln>
        </p:spPr>
        <p:txBody>
          <a:bodyPr wrap="square" lIns="91440" tIns="45720" rIns="91440" bIns="45720" rtlCol="0" anchor="t">
            <a:spAutoFit/>
          </a:bodyPr>
          <a:lstStyle/>
          <a:p>
            <a:r>
              <a:rPr lang="en-GB" sz="2400" u="sng" dirty="0"/>
              <a:t>TA</a:t>
            </a:r>
          </a:p>
          <a:p>
            <a:pPr marL="285750" indent="-285750">
              <a:buFont typeface="Arial" panose="020B0604020202020204" pitchFamily="34" charset="0"/>
              <a:buChar char="•"/>
            </a:pPr>
            <a:r>
              <a:rPr lang="en-GB" sz="2400" dirty="0">
                <a:ea typeface="Calibri"/>
                <a:cs typeface="Calibri"/>
              </a:rPr>
              <a:t>Miss </a:t>
            </a:r>
            <a:r>
              <a:rPr lang="en-GB" sz="2400" dirty="0" err="1">
                <a:ea typeface="Calibri"/>
                <a:cs typeface="Calibri"/>
              </a:rPr>
              <a:t>Imbrogino</a:t>
            </a:r>
          </a:p>
          <a:p>
            <a:pPr marL="285750" indent="-285750">
              <a:buFont typeface="Arial" panose="020B0604020202020204" pitchFamily="34" charset="0"/>
              <a:buChar char="•"/>
            </a:pPr>
            <a:r>
              <a:rPr lang="en-GB" sz="2400" dirty="0">
                <a:ea typeface="Calibri"/>
                <a:cs typeface="Calibri"/>
              </a:rPr>
              <a:t>Support Year 3 in class and intervention support</a:t>
            </a:r>
            <a:endParaRPr lang="en-GB" sz="2400" dirty="0"/>
          </a:p>
        </p:txBody>
      </p:sp>
      <p:pic>
        <p:nvPicPr>
          <p:cNvPr id="6" name="Picture 5" descr="A person smiling at camera&#10;&#10;AI-generated content may be incorrect.">
            <a:extLst>
              <a:ext uri="{FF2B5EF4-FFF2-40B4-BE49-F238E27FC236}">
                <a16:creationId xmlns:a16="http://schemas.microsoft.com/office/drawing/2014/main" id="{A1AFB193-66DA-EBB3-159B-3C6278FDFC49}"/>
              </a:ext>
            </a:extLst>
          </p:cNvPr>
          <p:cNvPicPr>
            <a:picLocks noChangeAspect="1"/>
          </p:cNvPicPr>
          <p:nvPr/>
        </p:nvPicPr>
        <p:blipFill>
          <a:blip r:embed="rId5"/>
          <a:stretch>
            <a:fillRect/>
          </a:stretch>
        </p:blipFill>
        <p:spPr>
          <a:xfrm>
            <a:off x="7184251" y="1619536"/>
            <a:ext cx="2349273" cy="3132364"/>
          </a:xfrm>
          <a:prstGeom prst="rect">
            <a:avLst/>
          </a:prstGeom>
        </p:spPr>
      </p:pic>
      <p:pic>
        <p:nvPicPr>
          <p:cNvPr id="10" name="Picture 9" descr="A person with long hair smiling&#10;&#10;AI-generated content may be incorrect.">
            <a:extLst>
              <a:ext uri="{FF2B5EF4-FFF2-40B4-BE49-F238E27FC236}">
                <a16:creationId xmlns:a16="http://schemas.microsoft.com/office/drawing/2014/main" id="{8AF29D66-3FF5-5DC7-2788-14519FF77735}"/>
              </a:ext>
            </a:extLst>
          </p:cNvPr>
          <p:cNvPicPr>
            <a:picLocks noChangeAspect="1"/>
          </p:cNvPicPr>
          <p:nvPr/>
        </p:nvPicPr>
        <p:blipFill>
          <a:blip r:embed="rId6"/>
          <a:stretch>
            <a:fillRect/>
          </a:stretch>
        </p:blipFill>
        <p:spPr>
          <a:xfrm>
            <a:off x="2220364" y="1675736"/>
            <a:ext cx="2349273" cy="3132364"/>
          </a:xfrm>
          <a:prstGeom prst="rect">
            <a:avLst/>
          </a:prstGeom>
        </p:spPr>
      </p:pic>
    </p:spTree>
    <p:extLst>
      <p:ext uri="{BB962C8B-B14F-4D97-AF65-F5344CB8AC3E}">
        <p14:creationId xmlns:p14="http://schemas.microsoft.com/office/powerpoint/2010/main" val="1196415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3"/>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4"/>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5"/>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our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3"/>
          <a:stretch>
            <a:fillRect/>
          </a:stretch>
        </p:blipFill>
        <p:spPr>
          <a:xfrm>
            <a:off x="662258" y="2296460"/>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4"/>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5"/>
          <a:stretch>
            <a:fillRect/>
          </a:stretch>
        </p:blipFill>
        <p:spPr>
          <a:xfrm>
            <a:off x="7717073" y="2756101"/>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6"/>
          <a:stretch>
            <a:fillRect/>
          </a:stretch>
        </p:blipFill>
        <p:spPr>
          <a:xfrm>
            <a:off x="9208441" y="4420314"/>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7"/>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8"/>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a:t>
            </a:r>
            <a:r>
              <a:rPr lang="en-US" sz="4900" b="1" dirty="0" err="1">
                <a:solidFill>
                  <a:schemeClr val="bg1"/>
                </a:solidFill>
              </a:rPr>
              <a:t>Behaviour</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9"/>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638899" y="1439903"/>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259509" y="1370340"/>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598464" y="185291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4"/>
          <a:stretch>
            <a:fillRect/>
          </a:stretch>
        </p:blipFill>
        <p:spPr>
          <a:xfrm>
            <a:off x="6430569" y="5035368"/>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5"/>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6"/>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7"/>
          <a:stretch>
            <a:fillRect/>
          </a:stretch>
        </p:blipFill>
        <p:spPr>
          <a:xfrm>
            <a:off x="6700717" y="1260595"/>
            <a:ext cx="5090083" cy="3248337"/>
          </a:xfrm>
          <a:prstGeom prst="rect">
            <a:avLst/>
          </a:prstGeom>
        </p:spPr>
      </p:pic>
      <p:pic>
        <p:nvPicPr>
          <p:cNvPr id="2" name="Picture 1" descr="A red and yellow vertical chart with white text&#10;&#10;AI-generated content may be incorrect.">
            <a:extLst>
              <a:ext uri="{FF2B5EF4-FFF2-40B4-BE49-F238E27FC236}">
                <a16:creationId xmlns:a16="http://schemas.microsoft.com/office/drawing/2014/main" id="{52D915EE-FF01-E97C-8CE9-AFDF36254C4E}"/>
              </a:ext>
            </a:extLst>
          </p:cNvPr>
          <p:cNvPicPr>
            <a:picLocks noChangeAspect="1"/>
          </p:cNvPicPr>
          <p:nvPr/>
        </p:nvPicPr>
        <p:blipFill>
          <a:blip r:embed="rId8"/>
          <a:stretch>
            <a:fillRect/>
          </a:stretch>
        </p:blipFill>
        <p:spPr>
          <a:xfrm>
            <a:off x="781009" y="1038037"/>
            <a:ext cx="5228070" cy="6326331"/>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3"/>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5"/>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8"/>
            <a:ext cx="11468187" cy="4810858"/>
          </a:xfrm>
        </p:spPr>
        <p:txBody>
          <a:bodyPr>
            <a:normAutofit lnSpcReduction="1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pPr marL="0" indent="0">
              <a:buNone/>
            </a:pP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4"/>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5"/>
          <a:stretch>
            <a:fillRect/>
          </a:stretch>
        </p:blipFill>
        <p:spPr>
          <a:xfrm>
            <a:off x="8798554" y="4408476"/>
            <a:ext cx="2577018" cy="1001176"/>
          </a:xfrm>
          <a:prstGeom prst="rect">
            <a:avLst/>
          </a:prstGeom>
        </p:spPr>
      </p:pic>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6"/>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skirt or pinafore</a:t>
            </a:r>
          </a:p>
          <a:p>
            <a:r>
              <a:rPr lang="en-US" sz="1800" dirty="0"/>
              <a:t>Dark grey tailored knee length shorts in the summer (optional)</a:t>
            </a:r>
          </a:p>
          <a:p>
            <a:r>
              <a:rPr lang="en-US" sz="1800" dirty="0"/>
              <a:t>Red and white checked dress in the summer (optional)</a:t>
            </a:r>
          </a:p>
          <a:p>
            <a:r>
              <a:rPr lang="en-US" sz="1800" dirty="0"/>
              <a:t>White shirt </a:t>
            </a:r>
            <a:r>
              <a:rPr lang="en-US" sz="1800" b="1" dirty="0">
                <a:highlight>
                  <a:srgbClr val="FFFF00"/>
                </a:highlight>
              </a:rPr>
              <a:t>(not polo shirt)</a:t>
            </a:r>
          </a:p>
          <a:p>
            <a:r>
              <a:rPr lang="en-US" sz="1800" dirty="0"/>
              <a:t>Grey sweatshirt with the academy logo </a:t>
            </a:r>
          </a:p>
          <a:p>
            <a:r>
              <a:rPr lang="en-US" sz="1800" dirty="0"/>
              <a:t>Grey cardigans with the academy logo</a:t>
            </a:r>
          </a:p>
          <a:p>
            <a:r>
              <a:rPr lang="en-US" sz="1800" dirty="0"/>
              <a:t>Socks and tights need to be plain black, grey or white</a:t>
            </a:r>
          </a:p>
          <a:p>
            <a:r>
              <a:rPr lang="en-US" sz="1800" dirty="0"/>
              <a:t>EHA tie</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lnSpcReduction="10000"/>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will be asked to change into </a:t>
            </a:r>
            <a:r>
              <a:rPr lang="en-US" sz="2200" dirty="0" err="1"/>
              <a:t>plimsolls</a:t>
            </a:r>
            <a:r>
              <a:rPr lang="en-US" sz="2200" dirty="0"/>
              <a:t> for the rest of the school day.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4"/>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3"/>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4"/>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505500"/>
            <a:ext cx="10989216" cy="4590500"/>
          </a:xfrm>
        </p:spPr>
        <p:txBody>
          <a:bodyPr vert="horz" lIns="91440" tIns="45720" rIns="91440" bIns="45720" rtlCol="0" anchor="t">
            <a:normAutofit lnSpcReduction="10000"/>
          </a:bodyPr>
          <a:lstStyle/>
          <a:p>
            <a:r>
              <a:rPr lang="en-GB" dirty="0"/>
              <a:t>White T-shirt (no logo)</a:t>
            </a:r>
          </a:p>
          <a:p>
            <a:r>
              <a:rPr lang="en-GB" dirty="0"/>
              <a:t>Black Enfield Heights PE sweatshirt</a:t>
            </a:r>
            <a:endParaRPr lang="en-US" dirty="0"/>
          </a:p>
          <a:p>
            <a:r>
              <a:rPr lang="en-US" dirty="0"/>
              <a:t>Plain black shorts or black jogging bottoms</a:t>
            </a:r>
          </a:p>
          <a:p>
            <a:r>
              <a:rPr lang="en-US" dirty="0"/>
              <a:t>Black </a:t>
            </a:r>
            <a:r>
              <a:rPr lang="en-US" dirty="0" err="1"/>
              <a:t>plimsolls</a:t>
            </a:r>
            <a:r>
              <a:rPr lang="en-US" dirty="0"/>
              <a:t> (indoor) Black trainers (outdoor)</a:t>
            </a:r>
          </a:p>
          <a:p>
            <a:r>
              <a:rPr lang="en-US" dirty="0"/>
              <a:t>Children need to come to school dressed in their PE kit</a:t>
            </a:r>
          </a:p>
          <a:p>
            <a:endParaRPr lang="en-US" dirty="0"/>
          </a:p>
          <a:p>
            <a:r>
              <a:rPr lang="en-GB" dirty="0"/>
              <a:t>Hair should be tied back if long</a:t>
            </a:r>
          </a:p>
          <a:p>
            <a:r>
              <a:rPr lang="en-GB" dirty="0"/>
              <a:t>No nail varnish and stud earrings only</a:t>
            </a:r>
            <a:endParaRPr lang="en-GB" dirty="0">
              <a:ea typeface="Calibri"/>
              <a:cs typeface="Calibri"/>
            </a:endParaRP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4"/>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0515600" cy="3501929"/>
          </a:xfrm>
        </p:spPr>
        <p:txBody>
          <a:bodyPr vert="horz" lIns="91440" tIns="45720" rIns="91440" bIns="45720" rtlCol="0" anchor="t">
            <a:normAutofit/>
          </a:bodyPr>
          <a:lstStyle/>
          <a:p>
            <a:r>
              <a:rPr lang="en-US" dirty="0"/>
              <a:t>All headwear must be plain black, burgundy or white in </a:t>
            </a:r>
            <a:r>
              <a:rPr lang="en-US" dirty="0" err="1"/>
              <a:t>colour</a:t>
            </a:r>
            <a:endParaRPr lang="en-US" dirty="0"/>
          </a:p>
          <a:p>
            <a:r>
              <a:rPr lang="en-US" dirty="0"/>
              <a:t>Plain gold or silver stud earrings are permitted. Watches are allowed; they need to have plain straps, preferably in black. Expensive </a:t>
            </a:r>
            <a:r>
              <a:rPr lang="en-US" dirty="0" err="1"/>
              <a:t>jewellery</a:t>
            </a:r>
            <a:r>
              <a:rPr lang="en-US" dirty="0"/>
              <a:t> is discouraged</a:t>
            </a:r>
          </a:p>
          <a:p>
            <a:r>
              <a:rPr lang="en-US" dirty="0"/>
              <a:t>Our main uniform provider for Enfield Heights Academy is Smiths Schoolwear on Baker Street – available to purchase online and be delivered either to your home or to school  </a:t>
            </a:r>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4"/>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4"/>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vert="horz" lIns="91440" tIns="45720" rIns="91440" bIns="45720" rtlCol="0" anchor="t">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–Timetable Rockstars. These are in reading records. </a:t>
            </a:r>
            <a:endParaRPr lang="en-GB" sz="3600" dirty="0">
              <a:highlight>
                <a:srgbClr val="FFFF00"/>
              </a:highlight>
              <a:ea typeface="Calibri"/>
              <a:cs typeface="Calibri"/>
            </a:endParaRP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Mathletics</a:t>
            </a:r>
            <a:endParaRPr lang="en-GB" sz="3600" dirty="0">
              <a:highlight>
                <a:srgbClr val="FFFF00"/>
              </a:highlight>
              <a:ea typeface="Calibri"/>
              <a:cs typeface="Calibri"/>
            </a:endParaRP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3"/>
          <a:stretch>
            <a:fillRect/>
          </a:stretch>
        </p:blipFill>
        <p:spPr>
          <a:xfrm>
            <a:off x="10884022" y="1361440"/>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3"/>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4"/>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4"/>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5"/>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6"/>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7"/>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t>KS1</a:t>
            </a:r>
            <a:r>
              <a:rPr lang="en-GB" sz="2000" dirty="0"/>
              <a:t> – adults need to sign that they have read daily and can write a comment 2/3times a week. </a:t>
            </a:r>
          </a:p>
          <a:p>
            <a:r>
              <a:rPr lang="en-GB" sz="2000" b="1" dirty="0"/>
              <a:t>LKS2</a:t>
            </a:r>
            <a:r>
              <a:rPr lang="en-GB" sz="2000" dirty="0"/>
              <a:t> – adults needs to sign once a week and child can complete comments for rest of week. </a:t>
            </a:r>
          </a:p>
          <a:p>
            <a:r>
              <a:rPr lang="en-GB" sz="2000" b="1" dirty="0"/>
              <a:t>UKS2</a:t>
            </a:r>
            <a:r>
              <a:rPr lang="en-GB" sz="2000" dirty="0"/>
              <a:t> – children can write their comments. Adults to do it if possible, but we appreciate it is harder for older children. </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5"/>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3"/>
              </a:rPr>
              <a:t>https://www.timestables.co.uk/speed-test/</a:t>
            </a:r>
            <a:endParaRPr lang="en-GB" dirty="0"/>
          </a:p>
          <a:p>
            <a:pPr lvl="0"/>
            <a:r>
              <a:rPr lang="en-GB" u="sng" dirty="0">
                <a:hlinkClick r:id="rId4"/>
              </a:rPr>
              <a:t>https://mathsframe.co.uk/</a:t>
            </a:r>
            <a:endParaRPr lang="en-GB" dirty="0"/>
          </a:p>
          <a:p>
            <a:pPr lvl="0"/>
            <a:r>
              <a:rPr lang="en-GB" u="sng" dirty="0">
                <a:hlinkClick r:id="rId5"/>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6"/>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7"/>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Link messaged to parents. </a:t>
            </a:r>
          </a:p>
          <a:p>
            <a:pPr algn="ctr"/>
            <a:endParaRPr lang="en-GB" dirty="0"/>
          </a:p>
          <a:p>
            <a:pPr algn="ctr"/>
            <a:r>
              <a:rPr lang="en-GB" dirty="0"/>
              <a:t>Please check our website:</a:t>
            </a:r>
          </a:p>
          <a:p>
            <a:pPr algn="ctr"/>
            <a:endParaRPr lang="en-GB" dirty="0"/>
          </a:p>
          <a:p>
            <a:pPr algn="ctr"/>
            <a:r>
              <a:rPr lang="en-GB" dirty="0">
                <a:hlinkClick r:id="rId3"/>
              </a:rPr>
              <a:t>https://www.enfieldheightsacademy.org.uk/</a:t>
            </a:r>
            <a:endParaRPr lang="en-GB" dirty="0"/>
          </a:p>
          <a:p>
            <a:pPr algn="ctr"/>
            <a:endParaRPr lang="en-GB" dirty="0"/>
          </a:p>
          <a:p>
            <a:pPr algn="ctr"/>
            <a:endParaRPr lang="en-GB" dirty="0"/>
          </a:p>
          <a:p>
            <a:pPr algn="ctr"/>
            <a:endParaRPr lang="en-GB" dirty="0"/>
          </a:p>
          <a:p>
            <a:pPr algn="ctr"/>
            <a:endParaRPr lang="en-GB" dirty="0"/>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5"/>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Curriculum Webs</a:t>
            </a:r>
            <a:endParaRPr lang="en-GB" sz="4900" b="1" dirty="0">
              <a:solidFill>
                <a:schemeClr val="bg1"/>
              </a:solidFill>
            </a:endParaRPr>
          </a:p>
        </p:txBody>
      </p:sp>
      <p:sp>
        <p:nvSpPr>
          <p:cNvPr id="7" name="Rectangle 6">
            <a:extLst>
              <a:ext uri="{FF2B5EF4-FFF2-40B4-BE49-F238E27FC236}">
                <a16:creationId xmlns:a16="http://schemas.microsoft.com/office/drawing/2014/main" id="{7F501579-76BB-F972-1DA3-E9FE9CB81683}"/>
              </a:ext>
            </a:extLst>
          </p:cNvPr>
          <p:cNvSpPr/>
          <p:nvPr/>
        </p:nvSpPr>
        <p:spPr>
          <a:xfrm>
            <a:off x="8185265" y="1319856"/>
            <a:ext cx="2355857" cy="6381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Autumn 1</a:t>
            </a:r>
          </a:p>
        </p:txBody>
      </p:sp>
      <p:pic>
        <p:nvPicPr>
          <p:cNvPr id="4" name="Picture 3">
            <a:extLst>
              <a:ext uri="{FF2B5EF4-FFF2-40B4-BE49-F238E27FC236}">
                <a16:creationId xmlns:a16="http://schemas.microsoft.com/office/drawing/2014/main" id="{5A2AE61E-E96B-1F77-79A2-C63F870E5E20}"/>
              </a:ext>
            </a:extLst>
          </p:cNvPr>
          <p:cNvPicPr>
            <a:picLocks noChangeAspect="1"/>
          </p:cNvPicPr>
          <p:nvPr/>
        </p:nvPicPr>
        <p:blipFill>
          <a:blip r:embed="rId6"/>
          <a:stretch>
            <a:fillRect/>
          </a:stretch>
        </p:blipFill>
        <p:spPr>
          <a:xfrm>
            <a:off x="283473" y="1324321"/>
            <a:ext cx="7781925" cy="5114925"/>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lnSpcReduction="10000"/>
          </a:bodyPr>
          <a:lstStyle/>
          <a:p>
            <a:pPr>
              <a:lnSpc>
                <a:spcPct val="90000"/>
              </a:lnSpc>
              <a:spcAft>
                <a:spcPts val="600"/>
              </a:spcAft>
            </a:pPr>
            <a:r>
              <a:rPr lang="en-US" sz="2400" b="1" dirty="0">
                <a:ea typeface="Calibri"/>
                <a:cs typeface="Calibri"/>
              </a:rPr>
              <a:t>We will be writing...</a:t>
            </a:r>
          </a:p>
          <a:p>
            <a:pPr>
              <a:lnSpc>
                <a:spcPct val="90000"/>
              </a:lnSpc>
              <a:spcAft>
                <a:spcPts val="600"/>
              </a:spcAft>
            </a:pPr>
            <a:r>
              <a:rPr lang="en-US" sz="2400" b="1" dirty="0">
                <a:ea typeface="Calibri"/>
                <a:cs typeface="Calibri"/>
              </a:rPr>
              <a:t>Poems and character descriptions </a:t>
            </a:r>
          </a:p>
          <a:p>
            <a:pPr>
              <a:lnSpc>
                <a:spcPct val="90000"/>
              </a:lnSpc>
              <a:spcAft>
                <a:spcPts val="600"/>
              </a:spcAft>
            </a:pPr>
            <a:endParaRPr lang="en-US" sz="2400" b="1" dirty="0">
              <a:ea typeface="Calibri"/>
              <a:cs typeface="Calibri"/>
            </a:endParaRPr>
          </a:p>
          <a:p>
            <a:pPr>
              <a:lnSpc>
                <a:spcPct val="90000"/>
              </a:lnSpc>
              <a:spcAft>
                <a:spcPts val="600"/>
              </a:spcAft>
            </a:pPr>
            <a:r>
              <a:rPr lang="en-US" sz="2400" b="1" dirty="0">
                <a:ea typeface="Calibri"/>
                <a:cs typeface="Calibri"/>
              </a:rPr>
              <a:t>We will focus on </a:t>
            </a:r>
            <a:r>
              <a:rPr lang="en-GB" sz="2400" b="1" dirty="0">
                <a:ea typeface="Calibri"/>
                <a:cs typeface="Calibri"/>
              </a:rPr>
              <a:t>rich vocabulary and detailed language. </a:t>
            </a:r>
            <a:endParaRPr lang="en-US" sz="2400" b="1" dirty="0">
              <a:ea typeface="Calibri"/>
              <a:cs typeface="Calibri"/>
            </a:endParaRPr>
          </a:p>
          <a:p>
            <a:pPr>
              <a:lnSpc>
                <a:spcPct val="90000"/>
              </a:lnSpc>
              <a:spcAft>
                <a:spcPts val="600"/>
              </a:spcAft>
            </a:pPr>
            <a:endParaRPr lang="en-GB" sz="2400" b="1" dirty="0">
              <a:ea typeface="Calibri"/>
              <a:cs typeface="Calibri"/>
            </a:endParaRPr>
          </a:p>
          <a:p>
            <a:pPr>
              <a:lnSpc>
                <a:spcPct val="90000"/>
              </a:lnSpc>
              <a:spcAft>
                <a:spcPts val="600"/>
              </a:spcAft>
            </a:pPr>
            <a:r>
              <a:rPr lang="en-GB" sz="2400" b="1" dirty="0">
                <a:ea typeface="Calibri"/>
                <a:cs typeface="Calibri"/>
              </a:rPr>
              <a:t>We will learn to write more complex sentences. </a:t>
            </a:r>
          </a:p>
          <a:p>
            <a:pPr>
              <a:lnSpc>
                <a:spcPct val="90000"/>
              </a:lnSpc>
              <a:spcAft>
                <a:spcPts val="600"/>
              </a:spcAft>
            </a:pPr>
            <a:endParaRPr lang="en-GB" sz="2400" b="1" dirty="0">
              <a:ea typeface="Calibri"/>
              <a:cs typeface="Calibri"/>
            </a:endParaRPr>
          </a:p>
          <a:p>
            <a:pPr>
              <a:lnSpc>
                <a:spcPct val="90000"/>
              </a:lnSpc>
              <a:spcAft>
                <a:spcPts val="600"/>
              </a:spcAft>
            </a:pPr>
            <a:r>
              <a:rPr lang="en-GB" sz="2400" b="1" dirty="0">
                <a:ea typeface="Calibri"/>
                <a:cs typeface="Calibri"/>
              </a:rPr>
              <a:t>We will create our own acrostic poems. </a:t>
            </a:r>
          </a:p>
          <a:p>
            <a:pPr>
              <a:lnSpc>
                <a:spcPct val="90000"/>
              </a:lnSpc>
              <a:spcAft>
                <a:spcPts val="600"/>
              </a:spcAft>
            </a:pPr>
            <a:endParaRPr lang="en-US" sz="2400" b="1" dirty="0">
              <a:ea typeface="Calibri"/>
              <a:cs typeface="Calibri"/>
            </a:endParaRPr>
          </a:p>
          <a:p>
            <a:pPr>
              <a:lnSpc>
                <a:spcPct val="90000"/>
              </a:lnSpc>
              <a:spcAft>
                <a:spcPts val="600"/>
              </a:spcAft>
            </a:pPr>
            <a:endParaRPr lang="en-US" sz="2400" b="1" dirty="0">
              <a:ea typeface="Calibri"/>
              <a:cs typeface="Calibri"/>
            </a:endParaRPr>
          </a:p>
          <a:p>
            <a:pPr>
              <a:lnSpc>
                <a:spcPct val="90000"/>
              </a:lnSpc>
              <a:spcAft>
                <a:spcPts val="600"/>
              </a:spcAft>
            </a:pPr>
            <a:endParaRPr lang="en-US" sz="2400" b="1" dirty="0">
              <a:highlight>
                <a:srgbClr val="FFFF00"/>
              </a:highlight>
              <a:ea typeface="Calibri"/>
              <a:cs typeface="Calibri"/>
            </a:endParaRP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4"/>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dirty="0">
                <a:solidFill>
                  <a:schemeClr val="bg1"/>
                </a:solidFill>
              </a:rPr>
              <a:t>English- </a:t>
            </a:r>
            <a:r>
              <a:rPr lang="en-US" sz="4900" b="1" dirty="0" err="1">
                <a:solidFill>
                  <a:schemeClr val="bg1"/>
                </a:solidFill>
              </a:rPr>
              <a:t>Aut</a:t>
            </a:r>
            <a:r>
              <a:rPr lang="en-US" sz="4900" b="1" dirty="0">
                <a:solidFill>
                  <a:schemeClr val="bg1"/>
                </a:solidFill>
              </a:rPr>
              <a:t> 1</a:t>
            </a:r>
          </a:p>
        </p:txBody>
      </p:sp>
      <p:pic>
        <p:nvPicPr>
          <p:cNvPr id="8" name="Content Placeholder 7" descr="Seller image for Into the Forest for sale by WeBuyBooks">
            <a:extLst>
              <a:ext uri="{FF2B5EF4-FFF2-40B4-BE49-F238E27FC236}">
                <a16:creationId xmlns:a16="http://schemas.microsoft.com/office/drawing/2014/main" id="{1EF7CD04-DBE4-92F3-D2D9-453ADE0B8DF5}"/>
              </a:ext>
            </a:extLst>
          </p:cNvPr>
          <p:cNvPicPr>
            <a:picLocks noGrp="1" noChangeAspect="1"/>
          </p:cNvPicPr>
          <p:nvPr>
            <p:ph idx="1"/>
          </p:nvPr>
        </p:nvPicPr>
        <p:blipFill>
          <a:blip r:embed="rId5"/>
          <a:stretch>
            <a:fillRect/>
          </a:stretch>
        </p:blipFill>
        <p:spPr>
          <a:xfrm>
            <a:off x="3231896" y="4076019"/>
            <a:ext cx="2857500" cy="2600325"/>
          </a:xfrm>
          <a:prstGeom prst="rect">
            <a:avLst/>
          </a:prstGeom>
        </p:spPr>
      </p:pic>
      <p:pic>
        <p:nvPicPr>
          <p:cNvPr id="9" name="Picture 8" descr="Revolting Rhymes by Roald Dahl - Penguin Books New Zealand">
            <a:extLst>
              <a:ext uri="{FF2B5EF4-FFF2-40B4-BE49-F238E27FC236}">
                <a16:creationId xmlns:a16="http://schemas.microsoft.com/office/drawing/2014/main" id="{52D377E4-DD49-DE46-07C8-2190C9BA5043}"/>
              </a:ext>
            </a:extLst>
          </p:cNvPr>
          <p:cNvPicPr>
            <a:picLocks noChangeAspect="1"/>
          </p:cNvPicPr>
          <p:nvPr/>
        </p:nvPicPr>
        <p:blipFill>
          <a:blip r:embed="rId6"/>
          <a:stretch>
            <a:fillRect/>
          </a:stretch>
        </p:blipFill>
        <p:spPr>
          <a:xfrm>
            <a:off x="251846" y="1336567"/>
            <a:ext cx="2828442" cy="3409952"/>
          </a:xfrm>
          <a:prstGeom prst="rect">
            <a:avLst/>
          </a:prstGeom>
        </p:spPr>
      </p:pic>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formal NFER tests in Autumn 2, Spring 2  and Summer 2</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3"/>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273E541-B9BB-221B-A92C-9595662D4FF6}"/>
              </a:ext>
            </a:extLst>
          </p:cNvPr>
          <p:cNvPicPr>
            <a:picLocks noChangeAspect="1"/>
          </p:cNvPicPr>
          <p:nvPr/>
        </p:nvPicPr>
        <p:blipFill>
          <a:blip r:embed="rId3"/>
          <a:stretch>
            <a:fillRect/>
          </a:stretch>
        </p:blipFill>
        <p:spPr>
          <a:xfrm>
            <a:off x="4099119" y="4307470"/>
            <a:ext cx="4304653" cy="2463030"/>
          </a:xfrm>
          <a:prstGeom prst="rect">
            <a:avLst/>
          </a:prstGeom>
        </p:spPr>
      </p:pic>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1569660"/>
          </a:xfrm>
          <a:prstGeom prst="rect">
            <a:avLst/>
          </a:prstGeom>
          <a:noFill/>
          <a:ln>
            <a:solidFill>
              <a:schemeClr val="bg1"/>
            </a:solidFill>
          </a:ln>
        </p:spPr>
        <p:txBody>
          <a:bodyPr wrap="square" lIns="91440" tIns="45720" rIns="91440" bIns="45720" rtlCol="0" anchor="t">
            <a:spAutoFit/>
          </a:bodyPr>
          <a:lstStyle/>
          <a:p>
            <a:r>
              <a:rPr lang="en-GB" sz="3200" dirty="0"/>
              <a:t>This term we will attend:</a:t>
            </a:r>
          </a:p>
          <a:p>
            <a:pPr marL="457200" indent="-457200">
              <a:buFont typeface="Arial" panose="020B0604020202020204" pitchFamily="34" charset="0"/>
              <a:buChar char="•"/>
            </a:pPr>
            <a:r>
              <a:rPr lang="en-GB" sz="3200" dirty="0">
                <a:ea typeface="Calibri"/>
                <a:cs typeface="Calibri"/>
              </a:rPr>
              <a:t>We currently are finding a suitable Mandir to visit. </a:t>
            </a:r>
          </a:p>
          <a:p>
            <a:pPr marL="457200" indent="-457200">
              <a:buFont typeface="Arial" panose="020B0604020202020204" pitchFamily="34" charset="0"/>
              <a:buChar char="•"/>
            </a:pPr>
            <a:r>
              <a:rPr lang="en-GB" sz="3200" dirty="0">
                <a:ea typeface="Calibri"/>
                <a:cs typeface="Calibri"/>
              </a:rPr>
              <a:t>This will be linked to our learning about Sanatana Dharma in RE</a:t>
            </a: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5"/>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dirty="0">
                <a:solidFill>
                  <a:schemeClr val="bg1"/>
                </a:solidFill>
              </a:rPr>
              <a:t>Trips</a:t>
            </a:r>
            <a:endParaRPr lang="en-GB" b="1" dirty="0">
              <a:solidFill>
                <a:schemeClr val="bg1"/>
              </a:solidFill>
            </a:endParaRPr>
          </a:p>
        </p:txBody>
      </p:sp>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Mrs Salik (Year 1,2, 3 Teaching and Learning Lead) or Mr Currie (Year 4,5,6 Teaching and Learning Lead)</a:t>
            </a:r>
          </a:p>
          <a:p>
            <a:r>
              <a:rPr lang="en-GB" sz="2000" dirty="0"/>
              <a:t>Request a meeting with DHT Mr Venn (contact office)</a:t>
            </a:r>
          </a:p>
          <a:p>
            <a:r>
              <a:rPr lang="en-GB" sz="2000" dirty="0"/>
              <a:t> If you are still concerned and situation has not been resolved, request an appointment  with HT Mrs Powrie </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4"/>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5"/>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 Wednesday(Outdoor PE with </a:t>
            </a:r>
            <a:r>
              <a:rPr lang="en-US" dirty="0" err="1"/>
              <a:t>Mr</a:t>
            </a:r>
            <a:r>
              <a:rPr lang="en-US" dirty="0"/>
              <a:t> Brown) Thursday (Indoor PE with Miss McLean</a:t>
            </a:r>
            <a:endParaRPr lang="en-US" dirty="0">
              <a:highlight>
                <a:srgbClr val="FFFF00"/>
              </a:highlight>
              <a:ea typeface="Calibri"/>
              <a:cs typeface="Calibri"/>
            </a:endParaRPr>
          </a:p>
          <a:p>
            <a:r>
              <a:rPr lang="en-US" dirty="0"/>
              <a:t>Homework days: Sent out Friday, due back in on Tuesdays</a:t>
            </a:r>
          </a:p>
          <a:p>
            <a:r>
              <a:rPr lang="en-US" dirty="0"/>
              <a:t>Pupils are expected to read everyday. Books changed upon completion of banded text</a:t>
            </a:r>
          </a:p>
          <a:p>
            <a:r>
              <a:rPr lang="en-US" dirty="0"/>
              <a:t>Music lesson with </a:t>
            </a:r>
            <a:r>
              <a:rPr lang="en-US" dirty="0" err="1"/>
              <a:t>Mr</a:t>
            </a:r>
            <a:r>
              <a:rPr lang="en-US" dirty="0"/>
              <a:t> Okine on Wednesday</a:t>
            </a:r>
            <a:endParaRPr lang="en-US" dirty="0">
              <a:ea typeface="Calibri"/>
              <a:cs typeface="Calibri"/>
            </a:endParaRPr>
          </a:p>
          <a:p>
            <a:r>
              <a:rPr lang="en-US" dirty="0"/>
              <a:t>Parent consultation day: Thursday 16</a:t>
            </a:r>
            <a:r>
              <a:rPr lang="en-US" baseline="30000" dirty="0"/>
              <a:t>th</a:t>
            </a:r>
            <a:r>
              <a:rPr lang="en-US" dirty="0"/>
              <a:t> October</a:t>
            </a:r>
            <a:endParaRPr lang="en-US" dirty="0">
              <a:ea typeface="Calibri"/>
              <a:cs typeface="Calibri"/>
            </a:endParaRPr>
          </a:p>
          <a:p>
            <a:r>
              <a:rPr lang="en-GB" dirty="0"/>
              <a:t>Reading Parent Workshop: Tuesday 14th October (9-10am)</a:t>
            </a:r>
            <a:endParaRPr lang="en-GB" sz="900" dirty="0">
              <a:solidFill>
                <a:srgbClr val="1C1C1C"/>
              </a:solidFill>
              <a:ea typeface="Calibri"/>
              <a:cs typeface="Calibri"/>
            </a:endParaRPr>
          </a:p>
          <a:p>
            <a:pPr marL="0" indent="0">
              <a:buNone/>
            </a:pPr>
            <a:endParaRPr lang="en-US" dirty="0">
              <a:ea typeface="Calibri" panose="020F0502020204030204"/>
              <a:cs typeface="Calibri" panose="020F0502020204030204"/>
            </a:endParaRPr>
          </a:p>
          <a:p>
            <a:pPr marL="0" indent="0">
              <a:buNone/>
            </a:pPr>
            <a:endParaRPr lang="en-GB" dirty="0">
              <a:ea typeface="Calibri" panose="020F0502020204030204"/>
              <a:cs typeface="Calibri" panose="020F0502020204030204"/>
            </a:endParaRPr>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11104" y="1682496"/>
            <a:ext cx="3363650" cy="420624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7"/>
            <a:ext cx="7742766" cy="896336"/>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chemeClr val="accent4">
                    <a:lumMod val="75000"/>
                  </a:schemeClr>
                </a:solidFill>
                <a:effectLst/>
                <a:uLnTx/>
                <a:uFillTx/>
                <a:latin typeface="Big Shoulders Display Bold"/>
                <a:ea typeface="Big Shoulders Display Bold"/>
                <a:cs typeface="Big Shoulders Display Bold"/>
                <a:sym typeface="Big Shoulders Display Bold"/>
              </a:rPr>
              <a:t>PTA- EHA needs you!</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1" y="3473358"/>
            <a:ext cx="2952859" cy="2289538"/>
          </a:xfrm>
          <a:prstGeom prst="rect">
            <a:avLst/>
          </a:prstGeom>
        </p:spPr>
        <p:txBody>
          <a:bodyPr wrap="square"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rPr>
              <a:t>Are you interested in becoming </a:t>
            </a:r>
            <a:r>
              <a:rPr lang="en-US" sz="2155" dirty="0">
                <a:solidFill>
                  <a:srgbClr val="2A2E30"/>
                </a:solidFill>
                <a:latin typeface="Poppins"/>
                <a:ea typeface="Poppins"/>
                <a:cs typeface="Poppins"/>
                <a:sym typeface="Poppins"/>
              </a:rPr>
              <a:t>a member of Parent Teacher Association? </a:t>
            </a:r>
          </a:p>
          <a:p>
            <a:pPr marL="0" marR="0" lvl="0" indent="0" algn="ctr" defTabSz="914400" rtl="0" eaLnBrk="1" fontAlgn="auto" latinLnBrk="0" hangingPunct="1">
              <a:lnSpc>
                <a:spcPts val="3016"/>
              </a:lnSpc>
              <a:spcBef>
                <a:spcPct val="0"/>
              </a:spcBef>
              <a:spcAft>
                <a:spcPts val="0"/>
              </a:spcAft>
              <a:buClrTx/>
              <a:buSzTx/>
              <a:buFontTx/>
              <a:buNone/>
              <a:tabLst/>
              <a:defRPr/>
            </a:pPr>
            <a:r>
              <a:rPr lang="en-US" sz="2155" dirty="0">
                <a:solidFill>
                  <a:srgbClr val="2A2E30"/>
                </a:solidFill>
                <a:latin typeface="Poppins"/>
                <a:ea typeface="Poppins"/>
                <a:cs typeface="Poppins"/>
                <a:sym typeface="Poppins"/>
              </a:rPr>
              <a:t>Please help us raise more funds for EHA.</a:t>
            </a:r>
            <a:endPar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endParaRP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265103"/>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dirty="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8"/>
          <a:stretch>
            <a:fillRect/>
          </a:stretch>
        </p:blipFill>
        <p:spPr>
          <a:xfrm>
            <a:off x="8282186" y="115277"/>
            <a:ext cx="2900131" cy="2900131"/>
          </a:xfrm>
          <a:prstGeom prst="rect">
            <a:avLst/>
          </a:prstGeom>
        </p:spPr>
      </p:pic>
    </p:spTree>
    <p:extLst>
      <p:ext uri="{BB962C8B-B14F-4D97-AF65-F5344CB8AC3E}">
        <p14:creationId xmlns:p14="http://schemas.microsoft.com/office/powerpoint/2010/main" val="1734114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3"/>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b6f767502f4e3471551c38a44dd0e991">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caf4dca9065e5fea19959afdea34027a"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082FEC-DADA-4708-8109-8770702528CB}">
  <ds:schemaRefs>
    <ds:schemaRef ds:uri="http://purl.org/dc/dcmitype/"/>
    <ds:schemaRef ds:uri="http://schemas.microsoft.com/office/2006/documentManagement/types"/>
    <ds:schemaRef ds:uri="http://schemas.microsoft.com/office/2006/metadata/properties"/>
    <ds:schemaRef ds:uri="http://purl.org/dc/elements/1.1/"/>
    <ds:schemaRef ds:uri="30223336-7fd8-41ce-8ea2-8ae643de6d26"/>
    <ds:schemaRef ds:uri="ad56065b-0db5-4d50-ab97-70d76a5d6ca1"/>
    <ds:schemaRef ds:uri="http://schemas.microsoft.com/office/infopath/2007/PartnerControls"/>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3.xml><?xml version="1.0" encoding="utf-8"?>
<ds:datastoreItem xmlns:ds="http://schemas.openxmlformats.org/officeDocument/2006/customXml" ds:itemID="{151F555F-98E5-4026-A147-58C4ACF7CB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107</TotalTime>
  <Words>1833</Words>
  <Application>Microsoft Office PowerPoint</Application>
  <PresentationFormat>Widescreen</PresentationFormat>
  <Paragraphs>197</Paragraphs>
  <Slides>27</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Big Shoulders Display Bold</vt:lpstr>
      <vt:lpstr>Calibri</vt:lpstr>
      <vt:lpstr>Calibri Light</vt:lpstr>
      <vt:lpstr>Poppins</vt:lpstr>
      <vt:lpstr>Poppins Bold</vt:lpstr>
      <vt:lpstr>Symbol,Sans-Serif</vt:lpstr>
      <vt:lpstr>Office Theme</vt:lpstr>
      <vt:lpstr>PowerPoint Presentation</vt:lpstr>
      <vt:lpstr>Meet the team</vt:lpstr>
      <vt:lpstr> Our School Values </vt:lpstr>
      <vt:lpstr>Our Behaviour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Trips</vt:lpstr>
      <vt:lpstr>What should I do if you have any questions or concerns?</vt:lpstr>
      <vt:lpstr>Key dates</vt:lpstr>
      <vt:lpstr>PowerPoint Presentation</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210</cp:revision>
  <dcterms:created xsi:type="dcterms:W3CDTF">2021-05-26T17:13:06Z</dcterms:created>
  <dcterms:modified xsi:type="dcterms:W3CDTF">2025-09-28T11:56:01Z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